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60" r:id="rId3"/>
    <p:sldId id="269" r:id="rId4"/>
    <p:sldId id="268" r:id="rId5"/>
    <p:sldId id="257" r:id="rId6"/>
    <p:sldId id="259" r:id="rId7"/>
    <p:sldId id="271" r:id="rId8"/>
    <p:sldId id="275" r:id="rId9"/>
    <p:sldId id="267" r:id="rId10"/>
    <p:sldId id="266" r:id="rId11"/>
  </p:sldIdLst>
  <p:sldSz cx="9144000" cy="6858000" type="screen4x3"/>
  <p:notesSz cx="9774238" cy="67246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EE89F2-9302-2C6C-7E54-6A937DBB50E5}" v="4" dt="2019-11-08T15:22:05.912"/>
    <p1510:client id="{BA63DA32-C93D-3EDC-ECF9-C33A6B25E43A}" v="8" dt="2019-11-07T10:09:31.485"/>
    <p1510:client id="{D97DBCA0-8355-EEEA-45A7-9531C2A9E14B}" v="834" dt="2019-11-08T15:16:55.6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899" autoAdjust="0"/>
  </p:normalViewPr>
  <p:slideViewPr>
    <p:cSldViewPr>
      <p:cViewPr varScale="1">
        <p:scale>
          <a:sx n="74" d="100"/>
          <a:sy n="74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g"/><Relationship Id="rId6" Type="http://schemas.openxmlformats.org/officeDocument/2006/relationships/oleObject" Target="file:///C:\Users\martin.kamenik\Documents\OZIVENI_18\Visegrad%202018-municipal_newspapers\hlasnatrouba_2018\Hlasnatrouba.cz_2018-10-10_export%20analyza%20CR.xlsx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1.0097562259164186E-2"/>
          <c:w val="0.94242707035357953"/>
          <c:h val="0.98990243774083586"/>
        </c:manualLayout>
      </c:layout>
      <c:pieChart>
        <c:varyColors val="1"/>
        <c:ser>
          <c:idx val="0"/>
          <c:order val="0"/>
          <c:explosion val="25"/>
          <c:dPt>
            <c:idx val="0"/>
            <c:bubble3D val="0"/>
            <c:explosion val="7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</c:spPr>
            <c:extLst>
              <c:ext xmlns:c16="http://schemas.microsoft.com/office/drawing/2014/chart" uri="{C3380CC4-5D6E-409C-BE32-E72D297353CC}">
                <c16:uniqueId val="{00000001-A2D3-4C44-98CE-47358505B75E}"/>
              </c:ext>
            </c:extLst>
          </c:dPt>
          <c:dPt>
            <c:idx val="1"/>
            <c:bubble3D val="0"/>
            <c:explosion val="7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</c:spPr>
            <c:extLst>
              <c:ext xmlns:c16="http://schemas.microsoft.com/office/drawing/2014/chart" uri="{C3380CC4-5D6E-409C-BE32-E72D297353CC}">
                <c16:uniqueId val="{00000003-A2D3-4C44-98CE-47358505B75E}"/>
              </c:ext>
            </c:extLst>
          </c:dPt>
          <c:dPt>
            <c:idx val="2"/>
            <c:bubble3D val="0"/>
            <c:explosion val="5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 w="44450">
                <a:solidFill>
                  <a:srgbClr val="FF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A2D3-4C44-98CE-47358505B75E}"/>
              </c:ext>
            </c:extLst>
          </c:dPt>
          <c:dPt>
            <c:idx val="3"/>
            <c:bubble3D val="0"/>
            <c:explosion val="8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</c:spPr>
            <c:extLst>
              <c:ext xmlns:c16="http://schemas.microsoft.com/office/drawing/2014/chart" uri="{C3380CC4-5D6E-409C-BE32-E72D297353CC}">
                <c16:uniqueId val="{00000007-A2D3-4C44-98CE-47358505B75E}"/>
              </c:ext>
            </c:extLst>
          </c:dPt>
          <c:dPt>
            <c:idx val="4"/>
            <c:bubble3D val="0"/>
            <c:explosion val="7"/>
            <c:spPr>
              <a:blipFill>
                <a:blip xmlns:r="http://schemas.openxmlformats.org/officeDocument/2006/relationships" r:embed="rId5"/>
                <a:stretch>
                  <a:fillRect/>
                </a:stretch>
              </a:blipFill>
            </c:spPr>
            <c:extLst>
              <c:ext xmlns:c16="http://schemas.microsoft.com/office/drawing/2014/chart" uri="{C3380CC4-5D6E-409C-BE32-E72D297353CC}">
                <c16:uniqueId val="{00000009-A2D3-4C44-98CE-47358505B75E}"/>
              </c:ext>
            </c:extLst>
          </c:dPt>
          <c:cat>
            <c:strRef>
              <c:f>List1!$B$4:$B$8</c:f>
              <c:strCache>
                <c:ptCount val="5"/>
                <c:pt idx="0">
                  <c:v>sport</c:v>
                </c:pt>
                <c:pt idx="1">
                  <c:v>spolkový život</c:v>
                </c:pt>
                <c:pt idx="2">
                  <c:v>informace z radnice</c:v>
                </c:pt>
                <c:pt idx="3">
                  <c:v>kultura</c:v>
                </c:pt>
                <c:pt idx="4">
                  <c:v>reklama</c:v>
                </c:pt>
              </c:strCache>
            </c:strRef>
          </c:cat>
          <c:val>
            <c:numRef>
              <c:f>List1!$C$4:$C$8</c:f>
              <c:numCache>
                <c:formatCode>0%</c:formatCode>
                <c:ptCount val="5"/>
                <c:pt idx="0">
                  <c:v>0.2</c:v>
                </c:pt>
                <c:pt idx="1">
                  <c:v>0.2</c:v>
                </c:pt>
                <c:pt idx="2">
                  <c:v>0.3</c:v>
                </c:pt>
                <c:pt idx="3">
                  <c:v>0.2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2D3-4C44-98CE-47358505B7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noFill/>
    </a:ln>
  </c:spPr>
  <c:externalData r:id="rId6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235503" cy="336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536474" y="0"/>
            <a:ext cx="4235503" cy="336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206750" y="504825"/>
            <a:ext cx="3360738" cy="25209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77424" y="3194209"/>
            <a:ext cx="7819390" cy="3026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387251"/>
            <a:ext cx="4235503" cy="336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536474" y="6387251"/>
            <a:ext cx="4235503" cy="336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00" tIns="45100" rIns="90200" bIns="451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76124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ziveni.cz/wp-content/uploads/2013/01/Vzorov%C3%BD-jednac%C3%AD-%C5%99%C3%A1d-zastupitelstva-koment%C3%A1%C5%99.pdf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06750" y="504825"/>
            <a:ext cx="3360738" cy="25209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3:notes"/>
          <p:cNvSpPr txBox="1">
            <a:spLocks noGrp="1"/>
          </p:cNvSpPr>
          <p:nvPr>
            <p:ph type="body" idx="1"/>
          </p:nvPr>
        </p:nvSpPr>
        <p:spPr>
          <a:xfrm>
            <a:off x="977424" y="3194209"/>
            <a:ext cx="7819390" cy="3026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00" tIns="45100" rIns="90200" bIns="45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předpokládáme nějakou znalost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zkušenosti z právní poradny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adekvátní chování</a:t>
            </a:r>
            <a:endParaRPr/>
          </a:p>
        </p:txBody>
      </p:sp>
      <p:sp>
        <p:nvSpPr>
          <p:cNvPr id="85" name="Google Shape;85;p3:notes"/>
          <p:cNvSpPr txBox="1">
            <a:spLocks noGrp="1"/>
          </p:cNvSpPr>
          <p:nvPr>
            <p:ph type="sldNum" idx="12"/>
          </p:nvPr>
        </p:nvSpPr>
        <p:spPr>
          <a:xfrm>
            <a:off x="5536474" y="6387251"/>
            <a:ext cx="4235503" cy="336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00" tIns="45100" rIns="90200" bIns="451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2111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fe6b48819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06750" y="504825"/>
            <a:ext cx="3360738" cy="25209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fe6b48819_2_1:notes"/>
          <p:cNvSpPr txBox="1">
            <a:spLocks noGrp="1"/>
          </p:cNvSpPr>
          <p:nvPr>
            <p:ph type="body" idx="1"/>
          </p:nvPr>
        </p:nvSpPr>
        <p:spPr>
          <a:xfrm>
            <a:off x="977424" y="3194209"/>
            <a:ext cx="7819500" cy="30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 dirty="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g3fe6b48819_2_1:notes"/>
          <p:cNvSpPr txBox="1">
            <a:spLocks noGrp="1"/>
          </p:cNvSpPr>
          <p:nvPr>
            <p:ph type="sldNum" idx="12"/>
          </p:nvPr>
        </p:nvSpPr>
        <p:spPr>
          <a:xfrm>
            <a:off x="5536474" y="6387251"/>
            <a:ext cx="4235400" cy="336300"/>
          </a:xfrm>
          <a:prstGeom prst="rect">
            <a:avLst/>
          </a:prstGeom>
        </p:spPr>
        <p:txBody>
          <a:bodyPr spcFirstLastPara="1" wrap="square" lIns="90200" tIns="45100" rIns="90200" bIns="45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246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fe6b48819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06750" y="504825"/>
            <a:ext cx="3360738" cy="25209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fe6b48819_2_1:notes"/>
          <p:cNvSpPr txBox="1">
            <a:spLocks noGrp="1"/>
          </p:cNvSpPr>
          <p:nvPr>
            <p:ph type="body" idx="1"/>
          </p:nvPr>
        </p:nvSpPr>
        <p:spPr>
          <a:xfrm>
            <a:off x="977424" y="3194209"/>
            <a:ext cx="7819500" cy="30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0" dirty="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g3fe6b48819_2_1:notes"/>
          <p:cNvSpPr txBox="1">
            <a:spLocks noGrp="1"/>
          </p:cNvSpPr>
          <p:nvPr>
            <p:ph type="sldNum" idx="12"/>
          </p:nvPr>
        </p:nvSpPr>
        <p:spPr>
          <a:xfrm>
            <a:off x="5536474" y="6387251"/>
            <a:ext cx="4235400" cy="336300"/>
          </a:xfrm>
          <a:prstGeom prst="rect">
            <a:avLst/>
          </a:prstGeom>
        </p:spPr>
        <p:txBody>
          <a:bodyPr spcFirstLastPara="1" wrap="square" lIns="90200" tIns="45100" rIns="90200" bIns="45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5367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fe6b48819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06750" y="504825"/>
            <a:ext cx="3360738" cy="25209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fe6b48819_2_1:notes"/>
          <p:cNvSpPr txBox="1">
            <a:spLocks noGrp="1"/>
          </p:cNvSpPr>
          <p:nvPr>
            <p:ph type="body" idx="1"/>
          </p:nvPr>
        </p:nvSpPr>
        <p:spPr>
          <a:xfrm>
            <a:off x="977424" y="3194209"/>
            <a:ext cx="7819500" cy="30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Největší propadlíci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0" dirty="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g3fe6b48819_2_1:notes"/>
          <p:cNvSpPr txBox="1">
            <a:spLocks noGrp="1"/>
          </p:cNvSpPr>
          <p:nvPr>
            <p:ph type="sldNum" idx="12"/>
          </p:nvPr>
        </p:nvSpPr>
        <p:spPr>
          <a:xfrm>
            <a:off x="5536474" y="6387251"/>
            <a:ext cx="4235400" cy="336300"/>
          </a:xfrm>
          <a:prstGeom prst="rect">
            <a:avLst/>
          </a:prstGeom>
        </p:spPr>
        <p:txBody>
          <a:bodyPr spcFirstLastPara="1" wrap="square" lIns="90200" tIns="45100" rIns="90200" bIns="45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5075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07370768e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06750" y="504825"/>
            <a:ext cx="3360738" cy="25209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407370768e_0_43:notes"/>
          <p:cNvSpPr txBox="1">
            <a:spLocks noGrp="1"/>
          </p:cNvSpPr>
          <p:nvPr>
            <p:ph type="body" idx="1"/>
          </p:nvPr>
        </p:nvSpPr>
        <p:spPr>
          <a:xfrm>
            <a:off x="977424" y="3194209"/>
            <a:ext cx="7819500" cy="30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g407370768e_0_43:notes"/>
          <p:cNvSpPr txBox="1">
            <a:spLocks noGrp="1"/>
          </p:cNvSpPr>
          <p:nvPr>
            <p:ph type="sldNum" idx="12"/>
          </p:nvPr>
        </p:nvSpPr>
        <p:spPr>
          <a:xfrm>
            <a:off x="5536474" y="6387251"/>
            <a:ext cx="4235400" cy="336300"/>
          </a:xfrm>
          <a:prstGeom prst="rect">
            <a:avLst/>
          </a:prstGeom>
        </p:spPr>
        <p:txBody>
          <a:bodyPr spcFirstLastPara="1" wrap="square" lIns="90200" tIns="45100" rIns="90200" bIns="45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1024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06750" y="504825"/>
            <a:ext cx="3360738" cy="25209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6:notes"/>
          <p:cNvSpPr txBox="1">
            <a:spLocks noGrp="1"/>
          </p:cNvSpPr>
          <p:nvPr>
            <p:ph type="body" idx="1"/>
          </p:nvPr>
        </p:nvSpPr>
        <p:spPr>
          <a:xfrm>
            <a:off x="977424" y="3194209"/>
            <a:ext cx="7819390" cy="3026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00" tIns="45100" rIns="90200" bIns="45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přijat v r. 2000: tzn. nereflektuje internet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Jednací řád:  </a:t>
            </a:r>
            <a:r>
              <a:rPr lang="cs-CZ" u="sng">
                <a:solidFill>
                  <a:schemeClr val="hlink"/>
                </a:solidFill>
                <a:hlinkClick r:id="rId3"/>
              </a:rPr>
              <a:t>http://www.oziveni.cz/wp-content/uploads/2013/01/Vzorov%C3%BD-jednac%C3%AD-%C5%99%C3%A1d-zastupitelstva-koment%C3%A1%C5%99.pdf</a:t>
            </a:r>
            <a:r>
              <a:rPr lang="cs-CZ"/>
              <a:t>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-CZ"/>
              <a:t>pozvánky na zasedání/ materiály do zastupka… + body na zastupitelstvo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-CZ"/>
              <a:t>občan nevidí do zápisu z rady, zastupitel nemá nárok na materiály před radou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-CZ"/>
              <a:t>záznamy o hlasování (př. magoš - 1 se zdrží)</a:t>
            </a:r>
            <a:endParaRPr/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-CZ"/>
              <a:t>materiály pro jednání - kdy?</a:t>
            </a:r>
            <a:endParaRPr/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-CZ"/>
              <a:t>kategorie dokumentů - s kým může zastup. konzultovat </a:t>
            </a:r>
            <a:endParaRPr/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-CZ"/>
              <a:t>mimo/řádné zasedání zastupka</a:t>
            </a:r>
            <a:endParaRPr/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Rozpočet</a:t>
            </a:r>
            <a:endParaRPr/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-CZ"/>
              <a:t>problémy: </a:t>
            </a:r>
            <a:endParaRPr/>
          </a:p>
          <a:p>
            <a:pPr marL="914400" marR="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-CZ"/>
              <a:t>nepřehledný rozpočet (př. srovnání krajů)</a:t>
            </a:r>
            <a:endParaRPr/>
          </a:p>
          <a:p>
            <a:pPr marL="914400" marR="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-CZ"/>
              <a:t>rozpočet se mění bez auditní stopy (chybí odůvodnění), není problém samotná změna - jednací řád by mohl upravit</a:t>
            </a:r>
            <a:endParaRPr/>
          </a:p>
          <a:p>
            <a:pPr marL="914400" marR="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-CZ"/>
              <a:t>schvalování výdajů bez rozpočt. krytí - potom paradoxní situace očerňují ty, kteří nehlasují pro porušení rozpočtu</a:t>
            </a:r>
            <a:endParaRPr/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-CZ"/>
              <a:t>měkký nástroj - rada může porušit a způsobit rozpočtovou nekázeň. </a:t>
            </a:r>
            <a:endParaRPr/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-CZ"/>
              <a:t>je potřeba mít přehled o aktuálním plnění rozpočtu, transparentní změny a průběh plnění, tzn. aktualizovaný rozpočet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Vyhrazená pravomoc ad hoc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900">
                <a:latin typeface="Arial"/>
                <a:ea typeface="Arial"/>
                <a:cs typeface="Arial"/>
                <a:sym typeface="Arial"/>
              </a:rPr>
              <a:t>Kontrolní + finanční výbor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marL="6350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</a:pPr>
            <a:r>
              <a:rPr lang="cs-CZ" sz="900">
                <a:latin typeface="Arial"/>
                <a:ea typeface="Arial"/>
                <a:cs typeface="Arial"/>
                <a:sym typeface="Arial"/>
              </a:rPr>
              <a:t>situace: člen výboru chce kontrolovat ..., ale starosta namítne: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marL="8001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</a:pPr>
            <a:r>
              <a:rPr lang="cs-CZ" sz="900">
                <a:latin typeface="Arial"/>
                <a:ea typeface="Arial"/>
                <a:cs typeface="Arial"/>
                <a:sym typeface="Arial"/>
              </a:rPr>
              <a:t>jsou to minulé zakázky, vy jste oprávněni požadovat pouze zakázky z aktuálního volebního období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marL="91440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AutoNum type="alphaLcPeriod"/>
            </a:pPr>
            <a:r>
              <a:rPr lang="cs-CZ" sz="900">
                <a:latin typeface="Arial"/>
                <a:ea typeface="Arial"/>
                <a:cs typeface="Arial"/>
                <a:sym typeface="Arial"/>
              </a:rPr>
              <a:t>i stará škoda je stále škoda a musím ji vymáhat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marL="8001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</a:pPr>
            <a:r>
              <a:rPr lang="cs-CZ" sz="900">
                <a:latin typeface="Arial"/>
                <a:ea typeface="Arial"/>
                <a:cs typeface="Arial"/>
                <a:sym typeface="Arial"/>
              </a:rPr>
              <a:t>ochrana osobních údajů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marL="91440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AutoNum type="alphaLcPeriod"/>
            </a:pPr>
            <a:r>
              <a:rPr lang="cs-CZ" sz="900">
                <a:latin typeface="Arial"/>
                <a:ea typeface="Arial"/>
                <a:cs typeface="Arial"/>
                <a:sym typeface="Arial"/>
              </a:rPr>
              <a:t>ochrana přechází na mě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marL="8001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</a:pPr>
            <a:r>
              <a:rPr lang="cs-CZ" sz="900">
                <a:latin typeface="Arial"/>
                <a:ea typeface="Arial"/>
                <a:cs typeface="Arial"/>
                <a:sym typeface="Arial"/>
              </a:rPr>
              <a:t>nejste kompletní (člen starostovy strany odstoupí z výboru) a starosta namítá, že vbor není lichý, což podle zákona být musí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cs-CZ" sz="900">
                <a:latin typeface="Arial"/>
                <a:ea typeface="Arial"/>
                <a:cs typeface="Arial"/>
                <a:sym typeface="Arial"/>
              </a:rPr>
              <a:t>zastupko má co nejdřív vyřešit, každopádně výbor byl platně ustaven a může fungovat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marL="8001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</a:pPr>
            <a:r>
              <a:rPr lang="cs-CZ" sz="900">
                <a:latin typeface="Arial"/>
                <a:ea typeface="Arial"/>
                <a:cs typeface="Arial"/>
                <a:sym typeface="Arial"/>
              </a:rPr>
              <a:t>většina výboru nechce kontrolovat - chci kontrolovat na vlastní pěst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marL="91440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AutoNum type="alphaLcPeriod"/>
            </a:pPr>
            <a:r>
              <a:rPr lang="cs-CZ" sz="900">
                <a:latin typeface="Arial"/>
                <a:ea typeface="Arial"/>
                <a:cs typeface="Arial"/>
                <a:sym typeface="Arial"/>
              </a:rPr>
              <a:t>je to kolektivní orgán, podřizuje se vúli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marL="8001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</a:pPr>
            <a:r>
              <a:rPr lang="cs-CZ" sz="900">
                <a:latin typeface="Arial"/>
                <a:ea typeface="Arial"/>
                <a:cs typeface="Arial"/>
                <a:sym typeface="Arial"/>
              </a:rPr>
              <a:t>zjištění neodsouhlasí většina ve výboru (koalice má většinu) 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cs-CZ" sz="900">
                <a:latin typeface="Arial"/>
                <a:ea typeface="Arial"/>
                <a:cs typeface="Arial"/>
                <a:sym typeface="Arial"/>
              </a:rPr>
              <a:t>předložit dvě verze, každopádně zastupitelstvu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marL="8001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</a:pPr>
            <a:r>
              <a:rPr lang="cs-CZ" sz="900">
                <a:latin typeface="Arial"/>
                <a:ea typeface="Arial"/>
                <a:cs typeface="Arial"/>
                <a:sym typeface="Arial"/>
              </a:rPr>
              <a:t>kontrola je mimo kompetenci výboru - přenesená 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cs-CZ" sz="900">
                <a:latin typeface="Arial"/>
                <a:ea typeface="Arial"/>
                <a:cs typeface="Arial"/>
                <a:sym typeface="Arial"/>
              </a:rPr>
              <a:t>např. výběr daní z nemovitosti? místní poplatky (další příklady?)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6:notes"/>
          <p:cNvSpPr txBox="1">
            <a:spLocks noGrp="1"/>
          </p:cNvSpPr>
          <p:nvPr>
            <p:ph type="sldNum" idx="12"/>
          </p:nvPr>
        </p:nvSpPr>
        <p:spPr>
          <a:xfrm>
            <a:off x="5536474" y="6387251"/>
            <a:ext cx="4235503" cy="336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00" tIns="45100" rIns="90200" bIns="451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7692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fe6b48819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06750" y="504825"/>
            <a:ext cx="3360738" cy="25209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fe6b48819_2_1:notes"/>
          <p:cNvSpPr txBox="1">
            <a:spLocks noGrp="1"/>
          </p:cNvSpPr>
          <p:nvPr>
            <p:ph type="body" idx="1"/>
          </p:nvPr>
        </p:nvSpPr>
        <p:spPr>
          <a:xfrm>
            <a:off x="977424" y="3194209"/>
            <a:ext cx="7819500" cy="30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0" dirty="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g3fe6b48819_2_1:notes"/>
          <p:cNvSpPr txBox="1">
            <a:spLocks noGrp="1"/>
          </p:cNvSpPr>
          <p:nvPr>
            <p:ph type="sldNum" idx="12"/>
          </p:nvPr>
        </p:nvSpPr>
        <p:spPr>
          <a:xfrm>
            <a:off x="5536474" y="6387251"/>
            <a:ext cx="4235400" cy="336300"/>
          </a:xfrm>
          <a:prstGeom prst="rect">
            <a:avLst/>
          </a:prstGeom>
        </p:spPr>
        <p:txBody>
          <a:bodyPr spcFirstLastPara="1" wrap="square" lIns="90200" tIns="45100" rIns="90200" bIns="45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768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fe6b48819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06750" y="504825"/>
            <a:ext cx="3360738" cy="25209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fe6b48819_2_1:notes"/>
          <p:cNvSpPr txBox="1">
            <a:spLocks noGrp="1"/>
          </p:cNvSpPr>
          <p:nvPr>
            <p:ph type="body" idx="1"/>
          </p:nvPr>
        </p:nvSpPr>
        <p:spPr>
          <a:xfrm>
            <a:off x="977424" y="3194209"/>
            <a:ext cx="7819500" cy="30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Většina periodik byla pro občany přínosná – alespoň trochu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Avšak průměrný benefit jen 49,7 % - mírně škodlivé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Výraznější</a:t>
            </a:r>
            <a:r>
              <a:rPr lang="cs-CZ" sz="1000" b="0" baseline="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přínos nad 60 % dosáhlo pouze 7 periodik (11 %)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baseline="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Výraznější škodlivost pod 40 % dosáhlo 13 periodik (20 %)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sz="1000" b="0" baseline="0" dirty="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 baseline="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Společné znaky pro TOP 5: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 baseline="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cs-CZ" sz="1000" b="0" baseline="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Významné zastoupení plochy POP min. 27 %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 baseline="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cs-CZ" sz="1000" b="0" baseline="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Podprůměrný výskyt anonymní plochy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baseline="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- Nadprůměrné zastoupení polemiky – IRON min. 4 %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 baseline="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cs-CZ" sz="1000" b="0" baseline="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Nulová nebo minimální poškozující forma – bez debatních faulů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baseline="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- Nízká úroveň propagace politického vedení – zmínky do 1,5 A4 POP, fotky do 0,4 A4 POP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sz="1000" b="1" baseline="0" dirty="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cs-CZ" sz="1000" b="1" baseline="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Společné znaky pro LOW 5: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1000" b="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Bez</a:t>
            </a:r>
            <a:r>
              <a:rPr lang="cs-CZ" sz="1000" b="0" baseline="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polemiky, nebo jen minimálně.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1000" b="0" baseline="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Bez nebo jen s minimální přítomností </a:t>
            </a:r>
            <a:r>
              <a:rPr lang="cs-CZ" sz="1000" b="0" baseline="0" dirty="0" err="1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info</a:t>
            </a:r>
            <a:r>
              <a:rPr lang="cs-CZ" sz="1000" b="0" baseline="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o budoucím rozhodnutí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1000" b="0" baseline="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Větší zastoupení anonymní plochy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1000" b="0" baseline="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Mnohdy masivní propagace politických představitelů.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cs-CZ" sz="1000" b="0" baseline="0" dirty="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cs-CZ" sz="1000" b="1" baseline="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Skutečně nejlepší periodika BRNO, LIBEREC, PRAHA 6 – mix dobrých znaků</a:t>
            </a:r>
            <a:endParaRPr sz="1000" b="1" dirty="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g3fe6b48819_2_1:notes"/>
          <p:cNvSpPr txBox="1">
            <a:spLocks noGrp="1"/>
          </p:cNvSpPr>
          <p:nvPr>
            <p:ph type="sldNum" idx="12"/>
          </p:nvPr>
        </p:nvSpPr>
        <p:spPr>
          <a:xfrm>
            <a:off x="5536474" y="6387251"/>
            <a:ext cx="4235400" cy="336300"/>
          </a:xfrm>
          <a:prstGeom prst="rect">
            <a:avLst/>
          </a:prstGeom>
        </p:spPr>
        <p:txBody>
          <a:bodyPr spcFirstLastPara="1" wrap="square" lIns="90200" tIns="45100" rIns="90200" bIns="45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2201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06750" y="504825"/>
            <a:ext cx="3360738" cy="25209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70:notes"/>
          <p:cNvSpPr txBox="1">
            <a:spLocks noGrp="1"/>
          </p:cNvSpPr>
          <p:nvPr>
            <p:ph type="body" idx="1"/>
          </p:nvPr>
        </p:nvSpPr>
        <p:spPr>
          <a:xfrm>
            <a:off x="977424" y="3194209"/>
            <a:ext cx="7819390" cy="3026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00" tIns="45100" rIns="90200" bIns="45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70:notes"/>
          <p:cNvSpPr txBox="1">
            <a:spLocks noGrp="1"/>
          </p:cNvSpPr>
          <p:nvPr>
            <p:ph type="sldNum" idx="12"/>
          </p:nvPr>
        </p:nvSpPr>
        <p:spPr>
          <a:xfrm>
            <a:off x="5536474" y="6387251"/>
            <a:ext cx="4235503" cy="336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00" tIns="45100" rIns="90200" bIns="451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1833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 descr="logo_Oziveni_2017.jpg"/>
          <p:cNvPicPr preferRelativeResize="0"/>
          <p:nvPr/>
        </p:nvPicPr>
        <p:blipFill rotWithShape="1">
          <a:blip r:embed="rId2">
            <a:alphaModFix/>
          </a:blip>
          <a:srcRect t="61954" r="51957"/>
          <a:stretch/>
        </p:blipFill>
        <p:spPr>
          <a:xfrm>
            <a:off x="6961450" y="-5487"/>
            <a:ext cx="2182550" cy="173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71125" y="1593375"/>
            <a:ext cx="8015700" cy="439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640"/>
              </a:spcBef>
              <a:spcAft>
                <a:spcPts val="0"/>
              </a:spcAft>
              <a:buNone/>
              <a:defRPr/>
            </a:lvl1pPr>
            <a:lvl2pPr lvl="1" algn="l" rtl="0">
              <a:spcBef>
                <a:spcPts val="640"/>
              </a:spcBef>
              <a:spcAft>
                <a:spcPts val="0"/>
              </a:spcAft>
              <a:buNone/>
              <a:defRPr/>
            </a:lvl2pPr>
            <a:lvl3pPr lvl="2" algn="l" rtl="0">
              <a:spcBef>
                <a:spcPts val="640"/>
              </a:spcBef>
              <a:spcAft>
                <a:spcPts val="0"/>
              </a:spcAft>
              <a:buNone/>
              <a:defRPr/>
            </a:lvl3pPr>
            <a:lvl4pPr lvl="3" algn="l" rtl="0">
              <a:spcBef>
                <a:spcPts val="640"/>
              </a:spcBef>
              <a:spcAft>
                <a:spcPts val="0"/>
              </a:spcAft>
              <a:buNone/>
              <a:defRPr/>
            </a:lvl4pPr>
            <a:lvl5pPr lvl="4" algn="l" rtl="0">
              <a:spcBef>
                <a:spcPts val="640"/>
              </a:spcBef>
              <a:spcAft>
                <a:spcPts val="0"/>
              </a:spcAft>
              <a:buNone/>
              <a:defRPr/>
            </a:lvl5pPr>
            <a:lvl6pPr lvl="5" algn="l" rtl="0">
              <a:spcBef>
                <a:spcPts val="640"/>
              </a:spcBef>
              <a:spcAft>
                <a:spcPts val="0"/>
              </a:spcAft>
              <a:buNone/>
              <a:defRPr/>
            </a:lvl6pPr>
            <a:lvl7pPr lvl="6" algn="l" rtl="0">
              <a:spcBef>
                <a:spcPts val="640"/>
              </a:spcBef>
              <a:spcAft>
                <a:spcPts val="0"/>
              </a:spcAft>
              <a:buNone/>
              <a:defRPr/>
            </a:lvl7pPr>
            <a:lvl8pPr lvl="7" algn="l" rtl="0">
              <a:spcBef>
                <a:spcPts val="640"/>
              </a:spcBef>
              <a:spcAft>
                <a:spcPts val="0"/>
              </a:spcAft>
              <a:buNone/>
              <a:defRPr/>
            </a:lvl8pPr>
            <a:lvl9pPr lvl="8" algn="l" rtl="0">
              <a:spcBef>
                <a:spcPts val="64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18" name="Google Shape;18;p2" descr="logo_Oziveni_2017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175" y="5993175"/>
            <a:ext cx="798025" cy="799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Google Shape;19;p2"/>
          <p:cNvCxnSpPr/>
          <p:nvPr/>
        </p:nvCxnSpPr>
        <p:spPr>
          <a:xfrm rot="10800000" flipH="1">
            <a:off x="271127" y="1220935"/>
            <a:ext cx="6898500" cy="13200"/>
          </a:xfrm>
          <a:prstGeom prst="straightConnector1">
            <a:avLst/>
          </a:prstGeom>
          <a:solidFill>
            <a:srgbClr val="00B8FF"/>
          </a:solidFill>
          <a:ln w="222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271125" y="240025"/>
            <a:ext cx="6690300" cy="12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Calibri"/>
              <a:buNone/>
              <a:defRPr sz="4000" b="1">
                <a:solidFill>
                  <a:srgbClr val="0070C0"/>
                </a:solidFill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Calibri"/>
              <a:buNone/>
              <a:defRPr sz="4000" b="1">
                <a:solidFill>
                  <a:srgbClr val="0070C0"/>
                </a:solidFill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Calibri"/>
              <a:buNone/>
              <a:defRPr sz="4000" b="1">
                <a:solidFill>
                  <a:srgbClr val="0070C0"/>
                </a:solidFill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Calibri"/>
              <a:buNone/>
              <a:defRPr sz="4000" b="1">
                <a:solidFill>
                  <a:srgbClr val="0070C0"/>
                </a:solidFill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Calibri"/>
              <a:buNone/>
              <a:defRPr sz="4000" b="1">
                <a:solidFill>
                  <a:srgbClr val="0070C0"/>
                </a:solidFill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Calibri"/>
              <a:buNone/>
              <a:defRPr sz="4000" b="1">
                <a:solidFill>
                  <a:srgbClr val="0070C0"/>
                </a:solidFill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Calibri"/>
              <a:buNone/>
              <a:defRPr sz="4000" b="1">
                <a:solidFill>
                  <a:srgbClr val="0070C0"/>
                </a:solidFill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Calibri"/>
              <a:buNone/>
              <a:defRPr sz="4000" b="1">
                <a:solidFill>
                  <a:srgbClr val="0070C0"/>
                </a:solidFill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Calibri"/>
              <a:buNone/>
              <a:defRPr sz="4000" b="1">
                <a:solidFill>
                  <a:srgbClr val="0070C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7" descr="logo_Oziveni_2017.jpg"/>
          <p:cNvPicPr preferRelativeResize="0"/>
          <p:nvPr/>
        </p:nvPicPr>
        <p:blipFill rotWithShape="1">
          <a:blip r:embed="rId2">
            <a:alphaModFix/>
          </a:blip>
          <a:srcRect t="61954" r="51957"/>
          <a:stretch/>
        </p:blipFill>
        <p:spPr>
          <a:xfrm>
            <a:off x="6961450" y="-5487"/>
            <a:ext cx="2182550" cy="1731825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7"/>
          <p:cNvSpPr txBox="1">
            <a:spLocks noGrp="1"/>
          </p:cNvSpPr>
          <p:nvPr>
            <p:ph type="subTitle" idx="1"/>
          </p:nvPr>
        </p:nvSpPr>
        <p:spPr>
          <a:xfrm>
            <a:off x="271125" y="1593375"/>
            <a:ext cx="8015700" cy="439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Calibri"/>
              <a:buNone/>
              <a:defRPr sz="2800" b="1">
                <a:solidFill>
                  <a:srgbClr val="0070C0"/>
                </a:solidFill>
              </a:defRPr>
            </a:lvl1pPr>
            <a:lvl2pPr lvl="1" algn="l" rtl="0">
              <a:spcBef>
                <a:spcPts val="640"/>
              </a:spcBef>
              <a:spcAft>
                <a:spcPts val="0"/>
              </a:spcAft>
              <a:buNone/>
              <a:defRPr/>
            </a:lvl2pPr>
            <a:lvl3pPr lvl="2" algn="l" rtl="0">
              <a:spcBef>
                <a:spcPts val="640"/>
              </a:spcBef>
              <a:spcAft>
                <a:spcPts val="0"/>
              </a:spcAft>
              <a:buNone/>
              <a:defRPr/>
            </a:lvl3pPr>
            <a:lvl4pPr lvl="3" algn="l" rtl="0">
              <a:spcBef>
                <a:spcPts val="640"/>
              </a:spcBef>
              <a:spcAft>
                <a:spcPts val="0"/>
              </a:spcAft>
              <a:buNone/>
              <a:defRPr/>
            </a:lvl4pPr>
            <a:lvl5pPr lvl="4" algn="l" rtl="0">
              <a:spcBef>
                <a:spcPts val="640"/>
              </a:spcBef>
              <a:spcAft>
                <a:spcPts val="0"/>
              </a:spcAft>
              <a:buNone/>
              <a:defRPr/>
            </a:lvl5pPr>
            <a:lvl6pPr lvl="5" algn="l" rtl="0">
              <a:spcBef>
                <a:spcPts val="640"/>
              </a:spcBef>
              <a:spcAft>
                <a:spcPts val="0"/>
              </a:spcAft>
              <a:buNone/>
              <a:defRPr/>
            </a:lvl6pPr>
            <a:lvl7pPr lvl="6" algn="l" rtl="0">
              <a:spcBef>
                <a:spcPts val="640"/>
              </a:spcBef>
              <a:spcAft>
                <a:spcPts val="0"/>
              </a:spcAft>
              <a:buNone/>
              <a:defRPr/>
            </a:lvl7pPr>
            <a:lvl8pPr lvl="7" algn="l" rtl="0">
              <a:spcBef>
                <a:spcPts val="640"/>
              </a:spcBef>
              <a:spcAft>
                <a:spcPts val="0"/>
              </a:spcAft>
              <a:buNone/>
              <a:defRPr/>
            </a:lvl8pPr>
            <a:lvl9pPr lvl="8" algn="l" rtl="0">
              <a:spcBef>
                <a:spcPts val="64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52" name="Google Shape;52;p7" descr="logo_Oziveni_2017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175" y="5993175"/>
            <a:ext cx="798025" cy="79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dklad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8" descr="logo_Oziveni_2017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175" y="5993175"/>
            <a:ext cx="798025" cy="79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8" descr="logo_Oziveni_2017.jpg"/>
          <p:cNvPicPr preferRelativeResize="0"/>
          <p:nvPr/>
        </p:nvPicPr>
        <p:blipFill rotWithShape="1">
          <a:blip r:embed="rId2">
            <a:alphaModFix/>
          </a:blip>
          <a:srcRect t="61954" r="51957"/>
          <a:stretch/>
        </p:blipFill>
        <p:spPr>
          <a:xfrm>
            <a:off x="6961450" y="-5487"/>
            <a:ext cx="2182550" cy="173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bezkorupce.cz/" TargetMode="External"/><Relationship Id="rId5" Type="http://schemas.openxmlformats.org/officeDocument/2006/relationships/hyperlink" Target="NULL" TargetMode="External"/><Relationship Id="rId4" Type="http://schemas.openxmlformats.org/officeDocument/2006/relationships/hyperlink" Target="NUL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271125" y="1638500"/>
            <a:ext cx="8015700" cy="43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</a:pPr>
            <a:endParaRPr lang="cs-CZ" sz="2400" dirty="0">
              <a:solidFill>
                <a:srgbClr val="00000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</a:pPr>
            <a:endParaRPr lang="cs-CZ" sz="2400" dirty="0">
              <a:solidFill>
                <a:srgbClr val="00000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</a:pPr>
            <a:r>
              <a:rPr lang="en-US" sz="2400" dirty="0">
                <a:solidFill>
                  <a:srgbClr val="000000"/>
                </a:solidFill>
              </a:rPr>
              <a:t>www.hlasnatrouba.cz</a:t>
            </a:r>
            <a:endParaRPr lang="cs-CZ" sz="2400" dirty="0">
              <a:solidFill>
                <a:srgbClr val="00000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</a:pPr>
            <a:r>
              <a:rPr lang="cs-CZ" sz="2400" dirty="0">
                <a:solidFill>
                  <a:srgbClr val="000000"/>
                </a:solidFill>
              </a:rPr>
              <a:t>www.oziveni.cz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</a:pPr>
            <a:endParaRPr lang="cs-CZ" sz="2400" dirty="0">
              <a:solidFill>
                <a:srgbClr val="00000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</a:pPr>
            <a:endParaRPr lang="cs-CZ" sz="2400" dirty="0">
              <a:solidFill>
                <a:srgbClr val="000000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33825" y="1916832"/>
            <a:ext cx="6690300" cy="1240800"/>
          </a:xfrm>
        </p:spPr>
        <p:txBody>
          <a:bodyPr/>
          <a:lstStyle/>
          <a:p>
            <a:pPr algn="ctr"/>
            <a:r>
              <a:rPr lang="cs-CZ" sz="3200" b="0" dirty="0"/>
              <a:t>Radniční periodika a jejich role z hlediska občanské participace</a:t>
            </a: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 txBox="1">
            <a:spLocks noGrp="1"/>
          </p:cNvSpPr>
          <p:nvPr>
            <p:ph type="ctrTitle" idx="4294967295"/>
          </p:nvPr>
        </p:nvSpPr>
        <p:spPr>
          <a:xfrm>
            <a:off x="683575" y="1412775"/>
            <a:ext cx="7772400" cy="40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Calibri"/>
              <a:buNone/>
            </a:pPr>
            <a:br>
              <a:rPr lang="cs-CZ" sz="40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cs-CZ" b="1" dirty="0">
                <a:solidFill>
                  <a:schemeClr val="accent1"/>
                </a:solidFill>
              </a:rPr>
              <a:t>Děkuji</a:t>
            </a:r>
            <a:r>
              <a:rPr lang="cs-CZ" sz="4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za pozornost</a:t>
            </a:r>
            <a:endParaRPr sz="4000" dirty="0">
              <a:solidFill>
                <a:schemeClr val="accent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Calibri"/>
              <a:buNone/>
            </a:pPr>
            <a:r>
              <a:rPr lang="cs-CZ" sz="4000" dirty="0">
                <a:solidFill>
                  <a:schemeClr val="accent1"/>
                </a:solidFill>
              </a:rPr>
              <a:t>www.hlasnatrouba.cz</a:t>
            </a:r>
            <a:endParaRPr sz="4000" dirty="0">
              <a:solidFill>
                <a:schemeClr val="accent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Calibri"/>
              <a:buNone/>
            </a:pPr>
            <a:br>
              <a:rPr lang="cs-CZ" sz="2200" b="0" i="0" u="sng" strike="noStrike" cap="none" dirty="0">
                <a:latin typeface="Calibri"/>
                <a:ea typeface="Calibri"/>
                <a:cs typeface="Calibri"/>
                <a:hlinkClick r:id="rId3" invalidUrl="http://"/>
              </a:rPr>
            </a:br>
            <a:br>
              <a:rPr lang="cs-CZ" sz="2200" u="sng" dirty="0">
                <a:hlinkClick r:id="rId4" invalidUrl="http://"/>
              </a:rPr>
            </a:br>
            <a:br>
              <a:rPr lang="cs-CZ" sz="2200" u="sng" dirty="0">
                <a:hlinkClick r:id="rId5" invalidUrl="http://"/>
              </a:rPr>
            </a:br>
            <a:r>
              <a:rPr lang="cs-CZ" sz="1400" b="0" i="0" u="sng" strike="noStrike" cap="none" dirty="0">
                <a:solidFill>
                  <a:schemeClr val="hlink"/>
                </a:solidFill>
                <a:sym typeface="Calibri"/>
                <a:hlinkClick r:id="rId6"/>
              </a:rPr>
              <a:t>www.</a:t>
            </a:r>
            <a:r>
              <a:rPr lang="cs-CZ" sz="1400" u="sng" dirty="0">
                <a:solidFill>
                  <a:schemeClr val="hlink"/>
                </a:solidFill>
                <a:hlinkClick r:id="rId6"/>
              </a:rPr>
              <a:t>oziveni</a:t>
            </a:r>
            <a:r>
              <a:rPr lang="cs-CZ" sz="1400" b="0" i="0" u="sng" strike="noStrike" cap="none" dirty="0">
                <a:solidFill>
                  <a:schemeClr val="hlink"/>
                </a:solidFill>
                <a:sym typeface="Calibri"/>
                <a:hlinkClick r:id="rId6"/>
              </a:rPr>
              <a:t>.cz</a:t>
            </a:r>
            <a:br>
              <a:rPr lang="cs-CZ" sz="1400" b="0" i="0" u="none" strike="noStrike" cap="none" dirty="0">
                <a:solidFill>
                  <a:schemeClr val="accent1"/>
                </a:solidFill>
                <a:sym typeface="Calibri"/>
              </a:rPr>
            </a:br>
            <a:br>
              <a:rPr lang="cs-CZ" sz="1400" u="sng" dirty="0">
                <a:solidFill>
                  <a:schemeClr val="hlink"/>
                </a:solidFill>
              </a:rPr>
            </a:br>
            <a:r>
              <a:rPr lang="cs-CZ" sz="1400" u="sng" dirty="0">
                <a:solidFill>
                  <a:schemeClr val="hlink"/>
                </a:solidFill>
              </a:rPr>
              <a:t>sarka.trunkatova@oziveni.cz</a:t>
            </a:r>
            <a:r>
              <a:rPr lang="cs-CZ" sz="1400" dirty="0">
                <a:solidFill>
                  <a:schemeClr val="accent1"/>
                </a:solidFill>
              </a:rPr>
              <a:t> </a:t>
            </a:r>
            <a:br>
              <a:rPr lang="cs-CZ" sz="2200" b="0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cs-CZ" sz="2200" b="0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cs-CZ" sz="2200" b="0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2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</p:txBody>
      </p:sp>
      <p:sp>
        <p:nvSpPr>
          <p:cNvPr id="116" name="Google Shape;116;p17"/>
          <p:cNvSpPr txBox="1">
            <a:spLocks noGrp="1"/>
          </p:cNvSpPr>
          <p:nvPr>
            <p:ph type="title"/>
          </p:nvPr>
        </p:nvSpPr>
        <p:spPr>
          <a:xfrm>
            <a:off x="271125" y="240025"/>
            <a:ext cx="6690300" cy="984611"/>
          </a:xfrm>
        </p:spPr>
        <p:txBody>
          <a:bodyPr/>
          <a:lstStyle/>
          <a:p>
            <a:r>
              <a:rPr lang="cs-CZ"/>
              <a:t>Pro občany nebo pro voliče?</a:t>
            </a:r>
            <a:endParaRPr lang="cs-CZ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67544" y="3566242"/>
            <a:ext cx="7809428" cy="120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" name="Obrázek 2" descr="Obsah obrázku osoba, noviny, text, muž&#10;&#10;Popis vygenerovaný s velmi vysokou mírou spolehlivosti">
            <a:extLst>
              <a:ext uri="{FF2B5EF4-FFF2-40B4-BE49-F238E27FC236}">
                <a16:creationId xmlns:a16="http://schemas.microsoft.com/office/drawing/2014/main" id="{2A4A1FE9-34C6-4D2A-9AB5-0FEA1C908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05" y="1294105"/>
            <a:ext cx="4221217" cy="2781920"/>
          </a:xfrm>
          <a:prstGeom prst="rect">
            <a:avLst/>
          </a:prstGeom>
        </p:spPr>
      </p:pic>
      <p:pic>
        <p:nvPicPr>
          <p:cNvPr id="7" name="Obrázek 7" descr="Obsah obrázku noviny, text, osoba, interiér&#10;&#10;Popis vygenerovaný s velmi vysokou mírou spolehlivosti">
            <a:extLst>
              <a:ext uri="{FF2B5EF4-FFF2-40B4-BE49-F238E27FC236}">
                <a16:creationId xmlns:a16="http://schemas.microsoft.com/office/drawing/2014/main" id="{A71484A1-072E-4DA4-8C43-6466DD1DA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030" y="1294616"/>
            <a:ext cx="4408430" cy="2869578"/>
          </a:xfrm>
          <a:prstGeom prst="rect">
            <a:avLst/>
          </a:prstGeom>
        </p:spPr>
      </p:pic>
      <p:pic>
        <p:nvPicPr>
          <p:cNvPr id="10" name="Obrázek 10" descr="Obsah obrázku osoba, text, muž, interiér&#10;&#10;Popis vygenerovaný s velmi vysokou mírou spolehlivosti">
            <a:extLst>
              <a:ext uri="{FF2B5EF4-FFF2-40B4-BE49-F238E27FC236}">
                <a16:creationId xmlns:a16="http://schemas.microsoft.com/office/drawing/2014/main" id="{28EAB4BB-7918-434E-B6DC-5F927E084E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899" y="4170591"/>
            <a:ext cx="2743200" cy="1906406"/>
          </a:xfrm>
          <a:prstGeom prst="rect">
            <a:avLst/>
          </a:prstGeom>
        </p:spPr>
      </p:pic>
      <p:pic>
        <p:nvPicPr>
          <p:cNvPr id="12" name="Picture 2" descr="Obsah obrázku noviny, text, snímek obrazovky&#10;&#10;Popis vygenerovaný s velmi vysokou mírou spolehlivosti">
            <a:extLst>
              <a:ext uri="{FF2B5EF4-FFF2-40B4-BE49-F238E27FC236}">
                <a16:creationId xmlns:a16="http://schemas.microsoft.com/office/drawing/2014/main" id="{C81362A1-CE78-46BD-8F85-194F160AE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349" y="3474792"/>
            <a:ext cx="4136299" cy="285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5" descr="Obsah obrázku auto, exteriér, budova, silnice&#10;&#10;Popis vygenerovaný s velmi vysokou mírou spolehlivosti">
            <a:extLst>
              <a:ext uri="{FF2B5EF4-FFF2-40B4-BE49-F238E27FC236}">
                <a16:creationId xmlns:a16="http://schemas.microsoft.com/office/drawing/2014/main" id="{099C63D9-A992-432B-BEE4-0D0DFE4F4D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" y="4026796"/>
            <a:ext cx="2743200" cy="189839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25400" lvl="0" indent="0"/>
            <a:endParaRPr lang="en-US" dirty="0">
              <a:solidFill>
                <a:srgbClr val="0070C0"/>
              </a:solidFill>
            </a:endParaRPr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</p:txBody>
      </p:sp>
      <p:sp>
        <p:nvSpPr>
          <p:cNvPr id="116" name="Google Shape;116;p17"/>
          <p:cNvSpPr txBox="1">
            <a:spLocks noGrp="1"/>
          </p:cNvSpPr>
          <p:nvPr>
            <p:ph type="title"/>
          </p:nvPr>
        </p:nvSpPr>
        <p:spPr>
          <a:xfrm>
            <a:off x="271125" y="240025"/>
            <a:ext cx="6690300" cy="984612"/>
          </a:xfrm>
        </p:spPr>
        <p:txBody>
          <a:bodyPr/>
          <a:lstStyle/>
          <a:p>
            <a:r>
              <a:rPr lang="cs-CZ"/>
              <a:t>Pro občany nebo pro voliče?</a:t>
            </a:r>
          </a:p>
        </p:txBody>
      </p:sp>
      <p:pic>
        <p:nvPicPr>
          <p:cNvPr id="2" name="Obrázek 2" descr="Obsah obrázku silnice, exteriér, budova, ulice&#10;&#10;Popis vygenerovaný s velmi vysokou mírou spolehlivosti">
            <a:extLst>
              <a:ext uri="{FF2B5EF4-FFF2-40B4-BE49-F238E27FC236}">
                <a16:creationId xmlns:a16="http://schemas.microsoft.com/office/drawing/2014/main" id="{D1CED3B1-B430-4BD2-8333-26F82570B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88" y="1535160"/>
            <a:ext cx="3314700" cy="2437757"/>
          </a:xfrm>
          <a:prstGeom prst="rect">
            <a:avLst/>
          </a:prstGeom>
        </p:spPr>
      </p:pic>
      <p:pic>
        <p:nvPicPr>
          <p:cNvPr id="6" name="Obrázek 6" descr="Obsah obrázku fotka, exteriér, různé, loďka&#10;&#10;Popis vygenerovaný s velmi vysokou mírou spolehlivosti">
            <a:extLst>
              <a:ext uri="{FF2B5EF4-FFF2-40B4-BE49-F238E27FC236}">
                <a16:creationId xmlns:a16="http://schemas.microsoft.com/office/drawing/2014/main" id="{F9A0945D-8024-452C-9605-4E4EFDA86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1461" y="1332811"/>
            <a:ext cx="4211363" cy="4143110"/>
          </a:xfrm>
          <a:prstGeom prst="rect">
            <a:avLst/>
          </a:prstGeom>
        </p:spPr>
      </p:pic>
      <p:pic>
        <p:nvPicPr>
          <p:cNvPr id="4" name="Obrázek 4" descr="Obsah obrázku exteriér, silnice, fotka, jezdectví&#10;&#10;Popis vygenerovaný s velmi vysokou mírou spolehlivosti">
            <a:extLst>
              <a:ext uri="{FF2B5EF4-FFF2-40B4-BE49-F238E27FC236}">
                <a16:creationId xmlns:a16="http://schemas.microsoft.com/office/drawing/2014/main" id="{959E9B7E-67E8-44ED-AB8F-8C6CDD212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9711" y="3794715"/>
            <a:ext cx="3058510" cy="2766545"/>
          </a:xfrm>
          <a:prstGeom prst="rect">
            <a:avLst/>
          </a:prstGeom>
        </p:spPr>
      </p:pic>
      <p:pic>
        <p:nvPicPr>
          <p:cNvPr id="8" name="Obrázek 8" descr="Obsah obrázku text, noviny&#10;&#10;Popis vygenerovaný s velmi vysokou mírou spolehlivosti">
            <a:extLst>
              <a:ext uri="{FF2B5EF4-FFF2-40B4-BE49-F238E27FC236}">
                <a16:creationId xmlns:a16="http://schemas.microsoft.com/office/drawing/2014/main" id="{DCB066E6-A261-40F2-9FFC-61F634D0CE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6952" y="4243898"/>
            <a:ext cx="2743200" cy="199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65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>
            <a:spLocks noGrp="1"/>
          </p:cNvSpPr>
          <p:nvPr>
            <p:ph type="subTitle" idx="1"/>
          </p:nvPr>
        </p:nvSpPr>
        <p:spPr>
          <a:xfrm>
            <a:off x="395535" y="1593375"/>
            <a:ext cx="7891289" cy="41398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b="1" dirty="0"/>
              <a:t>§ 4a</a:t>
            </a:r>
          </a:p>
          <a:p>
            <a:r>
              <a:rPr lang="en-US" sz="2000" b="1" dirty="0" err="1"/>
              <a:t>Sdělení</a:t>
            </a:r>
            <a:r>
              <a:rPr lang="en-US" sz="2000" b="1" dirty="0"/>
              <a:t> v </a:t>
            </a:r>
            <a:r>
              <a:rPr lang="en-US" sz="2000" b="1" dirty="0" err="1"/>
              <a:t>periodickém</a:t>
            </a:r>
            <a:r>
              <a:rPr lang="en-US" sz="2000" b="1" dirty="0"/>
              <a:t> </a:t>
            </a:r>
            <a:r>
              <a:rPr lang="en-US" sz="2000" b="1" dirty="0" err="1"/>
              <a:t>tisku</a:t>
            </a:r>
            <a:r>
              <a:rPr lang="en-US" sz="2000" b="1" dirty="0"/>
              <a:t> </a:t>
            </a:r>
            <a:r>
              <a:rPr lang="en-US" sz="2000" b="1" dirty="0" err="1"/>
              <a:t>územního</a:t>
            </a:r>
            <a:r>
              <a:rPr lang="en-US" sz="2000" b="1" dirty="0"/>
              <a:t> </a:t>
            </a:r>
            <a:r>
              <a:rPr lang="en-US" sz="2000" b="1" dirty="0" err="1"/>
              <a:t>samosprávného</a:t>
            </a:r>
            <a:r>
              <a:rPr lang="en-US" sz="2000" b="1" dirty="0"/>
              <a:t> </a:t>
            </a:r>
            <a:r>
              <a:rPr lang="en-US" sz="2000" b="1" dirty="0" err="1"/>
              <a:t>celku</a:t>
            </a:r>
            <a:endParaRPr lang="en-US" sz="2000" b="1" dirty="0"/>
          </a:p>
          <a:p>
            <a:endParaRPr lang="en-US" sz="2000" b="1" dirty="0"/>
          </a:p>
          <a:p>
            <a:pPr marL="482600" indent="-457200">
              <a:buFont typeface="+mj-lt"/>
              <a:buAutoNum type="arabicPeriod"/>
            </a:pPr>
            <a:r>
              <a:rPr lang="en-US" sz="2000" dirty="0" err="1"/>
              <a:t>Vydavatel</a:t>
            </a:r>
            <a:r>
              <a:rPr lang="en-US" sz="2000" dirty="0"/>
              <a:t> </a:t>
            </a:r>
            <a:r>
              <a:rPr lang="en-US" sz="2000" dirty="0" err="1"/>
              <a:t>periodického</a:t>
            </a:r>
            <a:r>
              <a:rPr lang="en-US" sz="2000" dirty="0"/>
              <a:t> </a:t>
            </a:r>
            <a:r>
              <a:rPr lang="en-US" sz="2000" dirty="0" err="1"/>
              <a:t>tisku</a:t>
            </a:r>
            <a:r>
              <a:rPr lang="en-US" sz="2000" dirty="0"/>
              <a:t> </a:t>
            </a:r>
            <a:r>
              <a:rPr lang="en-US" sz="2000" dirty="0" err="1"/>
              <a:t>územního</a:t>
            </a:r>
            <a:r>
              <a:rPr lang="en-US" sz="2000" dirty="0"/>
              <a:t> </a:t>
            </a:r>
            <a:r>
              <a:rPr lang="en-US" sz="2000" dirty="0" err="1"/>
              <a:t>samosprávného</a:t>
            </a:r>
            <a:r>
              <a:rPr lang="en-US" sz="2000" dirty="0"/>
              <a:t> </a:t>
            </a:r>
            <a:r>
              <a:rPr lang="en-US" sz="2000" dirty="0" err="1"/>
              <a:t>celku</a:t>
            </a:r>
            <a:r>
              <a:rPr lang="en-US" sz="2000" dirty="0"/>
              <a:t> je </a:t>
            </a:r>
            <a:r>
              <a:rPr lang="en-US" sz="2000" dirty="0" err="1"/>
              <a:t>povinen</a:t>
            </a:r>
            <a:r>
              <a:rPr lang="en-US" sz="2000" dirty="0"/>
              <a:t> </a:t>
            </a:r>
            <a:r>
              <a:rPr lang="en-US" sz="2000" dirty="0" err="1"/>
              <a:t>poskytovat</a:t>
            </a:r>
            <a:r>
              <a:rPr lang="en-US" sz="2000" dirty="0"/>
              <a:t> </a:t>
            </a:r>
            <a:r>
              <a:rPr lang="en-US" sz="2000" b="1" u="sng" dirty="0" err="1">
                <a:solidFill>
                  <a:srgbClr val="0070C0"/>
                </a:solidFill>
              </a:rPr>
              <a:t>objektivní</a:t>
            </a:r>
            <a:r>
              <a:rPr lang="en-US" sz="2000" b="1" u="sng" dirty="0">
                <a:solidFill>
                  <a:srgbClr val="0070C0"/>
                </a:solidFill>
              </a:rPr>
              <a:t> a </a:t>
            </a:r>
            <a:r>
              <a:rPr lang="en-US" sz="2000" b="1" u="sng" dirty="0" err="1">
                <a:solidFill>
                  <a:srgbClr val="0070C0"/>
                </a:solidFill>
              </a:rPr>
              <a:t>vyvážené</a:t>
            </a:r>
            <a:r>
              <a:rPr lang="en-US" sz="2000" b="1" u="sng" dirty="0">
                <a:solidFill>
                  <a:srgbClr val="0070C0"/>
                </a:solidFill>
              </a:rPr>
              <a:t> </a:t>
            </a:r>
            <a:r>
              <a:rPr lang="en-US" sz="2000" b="1" u="sng" dirty="0" err="1">
                <a:solidFill>
                  <a:srgbClr val="0070C0"/>
                </a:solidFill>
              </a:rPr>
              <a:t>informace</a:t>
            </a:r>
            <a:r>
              <a:rPr lang="en-US" sz="2000" dirty="0"/>
              <a:t> o </a:t>
            </a:r>
            <a:r>
              <a:rPr lang="en-US" sz="2000" dirty="0" err="1"/>
              <a:t>územním</a:t>
            </a:r>
            <a:r>
              <a:rPr lang="en-US" sz="2000" dirty="0"/>
              <a:t> </a:t>
            </a:r>
            <a:r>
              <a:rPr lang="en-US" sz="2000" dirty="0" err="1"/>
              <a:t>samosprávném</a:t>
            </a:r>
            <a:r>
              <a:rPr lang="en-US" sz="2000" dirty="0"/>
              <a:t> </a:t>
            </a:r>
            <a:r>
              <a:rPr lang="en-US" sz="2000" dirty="0" err="1"/>
              <a:t>celku</a:t>
            </a:r>
            <a:r>
              <a:rPr lang="en-US" sz="2000" dirty="0"/>
              <a:t> ,</a:t>
            </a:r>
          </a:p>
          <a:p>
            <a:pPr marL="482600" indent="-457200">
              <a:buFont typeface="+mj-lt"/>
              <a:buAutoNum type="arabicPeriod"/>
            </a:pPr>
            <a:r>
              <a:rPr lang="en-US" sz="2000" b="1" u="sng" dirty="0" err="1">
                <a:solidFill>
                  <a:srgbClr val="0070C0"/>
                </a:solidFill>
              </a:rPr>
              <a:t>poskytnout</a:t>
            </a:r>
            <a:r>
              <a:rPr lang="en-US" sz="2000" b="1" u="sng" dirty="0">
                <a:solidFill>
                  <a:srgbClr val="0070C0"/>
                </a:solidFill>
              </a:rPr>
              <a:t> </a:t>
            </a:r>
            <a:r>
              <a:rPr lang="en-US" sz="2000" b="1" u="sng" dirty="0" err="1">
                <a:solidFill>
                  <a:srgbClr val="0070C0"/>
                </a:solidFill>
              </a:rPr>
              <a:t>přiměřený</a:t>
            </a:r>
            <a:r>
              <a:rPr lang="en-US" sz="2000" b="1" u="sng" dirty="0">
                <a:solidFill>
                  <a:srgbClr val="0070C0"/>
                </a:solidFill>
              </a:rPr>
              <a:t> </a:t>
            </a:r>
            <a:r>
              <a:rPr lang="en-US" sz="2000" b="1" u="sng" dirty="0" err="1">
                <a:solidFill>
                  <a:srgbClr val="0070C0"/>
                </a:solidFill>
              </a:rPr>
              <a:t>prostor</a:t>
            </a:r>
            <a:r>
              <a:rPr lang="en-US" sz="2000" b="1" u="sng" dirty="0">
                <a:solidFill>
                  <a:srgbClr val="0070C0"/>
                </a:solidFill>
              </a:rPr>
              <a:t> pro</a:t>
            </a:r>
            <a:r>
              <a:rPr lang="en-US" sz="2000" dirty="0"/>
              <a:t> </a:t>
            </a:r>
            <a:r>
              <a:rPr lang="en-US" sz="2000" dirty="0" err="1"/>
              <a:t>uveřejnění</a:t>
            </a:r>
            <a:r>
              <a:rPr lang="en-US" sz="2000" dirty="0"/>
              <a:t> </a:t>
            </a:r>
            <a:r>
              <a:rPr lang="en-US" sz="2000" dirty="0" err="1"/>
              <a:t>sdělení</a:t>
            </a:r>
            <a:r>
              <a:rPr lang="en-US" sz="2000" dirty="0"/>
              <a:t>, </a:t>
            </a:r>
            <a:r>
              <a:rPr lang="en-US" sz="2000" dirty="0" err="1"/>
              <a:t>které</a:t>
            </a:r>
            <a:r>
              <a:rPr lang="en-US" sz="2000" dirty="0"/>
              <a:t> </a:t>
            </a:r>
            <a:r>
              <a:rPr lang="en-US" sz="2000" dirty="0" err="1"/>
              <a:t>vyjadřuje</a:t>
            </a:r>
            <a:r>
              <a:rPr lang="en-US" sz="2000" dirty="0"/>
              <a:t> </a:t>
            </a:r>
            <a:r>
              <a:rPr lang="en-US" sz="2000" b="1" u="sng" dirty="0" err="1">
                <a:solidFill>
                  <a:srgbClr val="0070C0"/>
                </a:solidFill>
              </a:rPr>
              <a:t>názory</a:t>
            </a:r>
            <a:r>
              <a:rPr lang="en-US" sz="2000" b="1" u="sng" dirty="0">
                <a:solidFill>
                  <a:srgbClr val="0070C0"/>
                </a:solidFill>
              </a:rPr>
              <a:t> </a:t>
            </a:r>
            <a:r>
              <a:rPr lang="en-US" sz="2000" b="1" u="sng" dirty="0" err="1">
                <a:solidFill>
                  <a:srgbClr val="0070C0"/>
                </a:solidFill>
              </a:rPr>
              <a:t>členů</a:t>
            </a:r>
            <a:r>
              <a:rPr lang="en-US" sz="2000" b="1" u="sng" dirty="0">
                <a:solidFill>
                  <a:srgbClr val="0070C0"/>
                </a:solidFill>
              </a:rPr>
              <a:t> </a:t>
            </a:r>
            <a:r>
              <a:rPr lang="en-US" sz="2000" b="1" u="sng" dirty="0" err="1">
                <a:solidFill>
                  <a:srgbClr val="0070C0"/>
                </a:solidFill>
              </a:rPr>
              <a:t>zastupitelstva</a:t>
            </a:r>
            <a:r>
              <a:rPr lang="en-US" sz="2000" u="sng" dirty="0"/>
              <a:t> </a:t>
            </a:r>
            <a:r>
              <a:rPr lang="en-US" sz="2000" dirty="0" err="1"/>
              <a:t>územního</a:t>
            </a:r>
            <a:r>
              <a:rPr lang="en-US" sz="2000" dirty="0"/>
              <a:t> </a:t>
            </a:r>
            <a:r>
              <a:rPr lang="en-US" sz="2000" dirty="0" err="1"/>
              <a:t>samosprávného</a:t>
            </a:r>
            <a:r>
              <a:rPr lang="en-US" sz="2000" dirty="0"/>
              <a:t> </a:t>
            </a:r>
            <a:r>
              <a:rPr lang="en-US" sz="2000" dirty="0" err="1"/>
              <a:t>celku</a:t>
            </a:r>
            <a:r>
              <a:rPr lang="en-US" sz="2000" dirty="0"/>
              <a:t>, </a:t>
            </a:r>
            <a:r>
              <a:rPr lang="en-US" sz="2000" dirty="0" err="1"/>
              <a:t>týkající</a:t>
            </a:r>
            <a:r>
              <a:rPr lang="en-US" sz="2000" dirty="0"/>
              <a:t> se </a:t>
            </a:r>
            <a:r>
              <a:rPr lang="en-US" sz="2000" dirty="0" err="1"/>
              <a:t>tohoto</a:t>
            </a:r>
            <a:r>
              <a:rPr lang="en-US" sz="2000" dirty="0"/>
              <a:t> </a:t>
            </a:r>
            <a:r>
              <a:rPr lang="en-US" sz="2000" dirty="0" err="1"/>
              <a:t>územního</a:t>
            </a:r>
            <a:r>
              <a:rPr lang="en-US" sz="2000" dirty="0"/>
              <a:t> </a:t>
            </a:r>
            <a:r>
              <a:rPr lang="en-US" sz="2000" dirty="0" err="1"/>
              <a:t>samosprávného</a:t>
            </a:r>
            <a:r>
              <a:rPr lang="en-US" sz="2000" dirty="0"/>
              <a:t> </a:t>
            </a:r>
            <a:r>
              <a:rPr lang="en-US" sz="2000" dirty="0" err="1"/>
              <a:t>celku</a:t>
            </a:r>
            <a:r>
              <a:rPr lang="en-US" dirty="0"/>
              <a:t>.</a:t>
            </a: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endParaRPr lang="cs-CZ"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endParaRPr lang="cs-CZ"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endParaRPr lang="cs-CZ" dirty="0"/>
          </a:p>
          <a:p>
            <a:pPr marL="92075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lang="cs-CZ" sz="2000"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16;p17"/>
          <p:cNvSpPr txBox="1">
            <a:spLocks noGrp="1"/>
          </p:cNvSpPr>
          <p:nvPr>
            <p:ph type="title"/>
          </p:nvPr>
        </p:nvSpPr>
        <p:spPr>
          <a:xfrm>
            <a:off x="271125" y="240025"/>
            <a:ext cx="6690300" cy="1240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Tiskový</a:t>
            </a:r>
            <a:r>
              <a:rPr lang="en-US" dirty="0"/>
              <a:t> </a:t>
            </a:r>
            <a:r>
              <a:rPr lang="en-US" dirty="0" err="1"/>
              <a:t>zákon</a:t>
            </a:r>
          </a:p>
        </p:txBody>
      </p:sp>
    </p:spTree>
    <p:extLst>
      <p:ext uri="{BB962C8B-B14F-4D97-AF65-F5344CB8AC3E}">
        <p14:creationId xmlns:p14="http://schemas.microsoft.com/office/powerpoint/2010/main" val="576714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subTitle" idx="1"/>
          </p:nvPr>
        </p:nvSpPr>
        <p:spPr>
          <a:xfrm>
            <a:off x="271125" y="1593375"/>
            <a:ext cx="8015700" cy="43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endParaRPr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271125" y="240025"/>
            <a:ext cx="6690300" cy="1240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cs-CZ" dirty="0"/>
              <a:t>Co hodnotíme v analýze</a:t>
            </a:r>
            <a:endParaRPr dirty="0"/>
          </a:p>
        </p:txBody>
      </p:sp>
      <p:graphicFrame>
        <p:nvGraphicFramePr>
          <p:cNvPr id="4" name="Graf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0510058"/>
              </p:ext>
            </p:extLst>
          </p:nvPr>
        </p:nvGraphicFramePr>
        <p:xfrm>
          <a:off x="1547664" y="1268760"/>
          <a:ext cx="565785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ovéPole 1"/>
          <p:cNvSpPr txBox="1"/>
          <p:nvPr/>
        </p:nvSpPr>
        <p:spPr>
          <a:xfrm>
            <a:off x="2267744" y="6318424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dirty="0">
                <a:solidFill>
                  <a:schemeClr val="tx1"/>
                </a:solidFill>
              </a:rPr>
              <a:t>Informace z radnice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187624" y="285293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dirty="0">
                <a:solidFill>
                  <a:schemeClr val="tx1"/>
                </a:solidFill>
              </a:rPr>
              <a:t>sport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699792" y="1340768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dirty="0">
                <a:solidFill>
                  <a:schemeClr val="tx1"/>
                </a:solidFill>
              </a:rPr>
              <a:t>reklama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868144" y="1959762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dirty="0">
                <a:solidFill>
                  <a:schemeClr val="tx1"/>
                </a:solidFill>
              </a:rPr>
              <a:t>kultura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516216" y="4568834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800" b="1" dirty="0">
                <a:solidFill>
                  <a:schemeClr val="tx1"/>
                </a:solidFill>
              </a:rPr>
              <a:t>spolkový </a:t>
            </a:r>
          </a:p>
          <a:p>
            <a:pPr algn="ctr"/>
            <a:r>
              <a:rPr lang="cs-CZ" sz="1800" b="1" dirty="0">
                <a:solidFill>
                  <a:schemeClr val="tx1"/>
                </a:solidFill>
              </a:rPr>
              <a:t>život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>
            <a:spLocks noGrp="1"/>
          </p:cNvSpPr>
          <p:nvPr>
            <p:ph type="subTitle" idx="1"/>
          </p:nvPr>
        </p:nvSpPr>
        <p:spPr>
          <a:xfrm>
            <a:off x="271125" y="1568176"/>
            <a:ext cx="8872800" cy="4678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49275" indent="-457200">
              <a:lnSpc>
                <a:spcPct val="90000"/>
              </a:lnSpc>
              <a:buChar char="•"/>
            </a:pPr>
            <a:r>
              <a:rPr lang="cs-CZ" sz="2800" dirty="0">
                <a:solidFill>
                  <a:schemeClr val="tx1"/>
                </a:solidFill>
              </a:rPr>
              <a:t>Jednosměrná komunikace</a:t>
            </a:r>
            <a:br>
              <a:rPr lang="cs-CZ" sz="2800" dirty="0"/>
            </a:br>
            <a:endParaRPr lang="cs-CZ" sz="2800">
              <a:solidFill>
                <a:schemeClr val="tx1"/>
              </a:solidFill>
            </a:endParaRPr>
          </a:p>
          <a:p>
            <a:pPr marL="434975" indent="-342900">
              <a:lnSpc>
                <a:spcPct val="90000"/>
              </a:lnSpc>
              <a:buChar char="•"/>
            </a:pPr>
            <a:r>
              <a:rPr lang="cs-CZ" sz="2800" dirty="0">
                <a:solidFill>
                  <a:schemeClr val="tx1"/>
                </a:solidFill>
              </a:rPr>
              <a:t>Informace o tom, co se stalo. Chybí informování o věcech, které se teprve budou rozhodovat</a:t>
            </a:r>
            <a:br>
              <a:rPr lang="cs-CZ" sz="2800" dirty="0"/>
            </a:br>
            <a:endParaRPr lang="cs-CZ" sz="2800" dirty="0">
              <a:solidFill>
                <a:schemeClr val="tx1"/>
              </a:solidFill>
            </a:endParaRPr>
          </a:p>
          <a:p>
            <a:pPr marL="434975" indent="-342900">
              <a:lnSpc>
                <a:spcPct val="90000"/>
              </a:lnSpc>
              <a:buChar char="•"/>
            </a:pPr>
            <a:r>
              <a:rPr lang="cs-CZ" sz="2800" dirty="0">
                <a:solidFill>
                  <a:schemeClr val="tx1"/>
                </a:solidFill>
              </a:rPr>
              <a:t>Dojem, že v obci neexistuje žádný problém, vše se daří</a:t>
            </a:r>
            <a:br>
              <a:rPr lang="cs-CZ" sz="2800" dirty="0"/>
            </a:br>
            <a:endParaRPr lang="cs-CZ" sz="2800" dirty="0">
              <a:solidFill>
                <a:schemeClr val="tx1"/>
              </a:solidFill>
            </a:endParaRPr>
          </a:p>
          <a:p>
            <a:pPr marL="434975" indent="-342900">
              <a:lnSpc>
                <a:spcPct val="90000"/>
              </a:lnSpc>
              <a:buChar char="•"/>
            </a:pPr>
            <a:r>
              <a:rPr lang="cs-CZ" sz="2800" dirty="0">
                <a:solidFill>
                  <a:schemeClr val="tx1"/>
                </a:solidFill>
              </a:rPr>
              <a:t>Argument "apolitičnosti"</a:t>
            </a:r>
            <a:br>
              <a:rPr lang="cs-CZ" sz="2800" dirty="0"/>
            </a:br>
            <a:endParaRPr lang="cs-CZ" sz="2800" dirty="0">
              <a:solidFill>
                <a:schemeClr val="tx1"/>
              </a:solidFill>
            </a:endParaRPr>
          </a:p>
          <a:p>
            <a:pPr marL="434975" indent="-342900">
              <a:lnSpc>
                <a:spcPct val="90000"/>
              </a:lnSpc>
              <a:buChar char="•"/>
            </a:pPr>
            <a:r>
              <a:rPr lang="cs-CZ" sz="2800" dirty="0">
                <a:solidFill>
                  <a:schemeClr val="tx1"/>
                </a:solidFill>
              </a:rPr>
              <a:t>Editorský přístup</a:t>
            </a:r>
          </a:p>
          <a:p>
            <a:pPr marL="434975" indent="-342900">
              <a:lnSpc>
                <a:spcPct val="90000"/>
              </a:lnSpc>
              <a:buChar char="•"/>
            </a:pPr>
            <a:endParaRPr lang="cs-CZ" sz="2000" dirty="0">
              <a:solidFill>
                <a:schemeClr val="tx1"/>
              </a:solidFill>
            </a:endParaRPr>
          </a:p>
          <a:p>
            <a:pPr marL="434975" indent="-342900">
              <a:lnSpc>
                <a:spcPct val="90000"/>
              </a:lnSpc>
              <a:buChar char="•"/>
            </a:pPr>
            <a:endParaRPr lang="cs-CZ" sz="2000" dirty="0">
              <a:solidFill>
                <a:schemeClr val="tx1"/>
              </a:solidFill>
            </a:endParaRPr>
          </a:p>
          <a:p>
            <a:pPr marL="92075" indent="0">
              <a:lnSpc>
                <a:spcPct val="90000"/>
              </a:lnSpc>
            </a:pPr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/>
          </p:nvPr>
        </p:nvSpPr>
        <p:spPr>
          <a:xfrm>
            <a:off x="271125" y="240025"/>
            <a:ext cx="6690300" cy="955051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cs-CZ" dirty="0"/>
              <a:t>Současný standardní zpravodaj</a:t>
            </a:r>
            <a:endParaRPr lang="cs-CZ" b="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>
            <a:spLocks noGrp="1"/>
          </p:cNvSpPr>
          <p:nvPr>
            <p:ph type="subTitle" idx="1"/>
          </p:nvPr>
        </p:nvSpPr>
        <p:spPr>
          <a:xfrm>
            <a:off x="271125" y="1412776"/>
            <a:ext cx="8015700" cy="48245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46100" indent="-342900">
              <a:buChar char="•"/>
            </a:pPr>
            <a:endParaRPr lang="cs-CZ" sz="2800" dirty="0"/>
          </a:p>
          <a:p>
            <a:pPr marL="203200" indent="0"/>
            <a:endParaRPr lang="cs-CZ" sz="2800" dirty="0"/>
          </a:p>
          <a:p>
            <a:pPr marL="546100" indent="-342900">
              <a:buChar char="•"/>
            </a:pPr>
            <a:r>
              <a:rPr lang="cs-CZ" dirty="0"/>
              <a:t>Nezávislý redaktor</a:t>
            </a:r>
            <a:br>
              <a:rPr lang="cs-CZ" dirty="0"/>
            </a:br>
            <a:endParaRPr lang="cs-CZ" dirty="0"/>
          </a:p>
          <a:p>
            <a:pPr marL="546100" indent="-342900">
              <a:buChar char="•"/>
            </a:pPr>
            <a:r>
              <a:rPr lang="cs-CZ" dirty="0"/>
              <a:t>Systémové oddělení od vedení obce</a:t>
            </a:r>
          </a:p>
        </p:txBody>
      </p:sp>
      <p:sp>
        <p:nvSpPr>
          <p:cNvPr id="116" name="Google Shape;116;p17"/>
          <p:cNvSpPr txBox="1">
            <a:spLocks noGrp="1"/>
          </p:cNvSpPr>
          <p:nvPr>
            <p:ph type="title"/>
          </p:nvPr>
        </p:nvSpPr>
        <p:spPr>
          <a:xfrm>
            <a:off x="221959" y="98534"/>
            <a:ext cx="6690300" cy="1240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cs-CZ" dirty="0"/>
              <a:t>Jak zlepšit zpravodaj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301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" r="3449"/>
          <a:stretch>
            <a:fillRect/>
          </a:stretch>
        </p:blipFill>
        <p:spPr>
          <a:xfrm>
            <a:off x="683568" y="612774"/>
            <a:ext cx="7416824" cy="5408514"/>
          </a:xfrm>
        </p:spPr>
      </p:pic>
    </p:spTree>
    <p:extLst>
      <p:ext uri="{BB962C8B-B14F-4D97-AF65-F5344CB8AC3E}">
        <p14:creationId xmlns:p14="http://schemas.microsoft.com/office/powerpoint/2010/main" val="2846665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>
            <a:spLocks noGrp="1"/>
          </p:cNvSpPr>
          <p:nvPr>
            <p:ph type="subTitle" idx="1"/>
          </p:nvPr>
        </p:nvSpPr>
        <p:spPr>
          <a:xfrm>
            <a:off x="271125" y="1593375"/>
            <a:ext cx="8015700" cy="43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46100" lvl="0" indent="-342900" algn="l" rtl="0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546100" lvl="0" indent="-342900" algn="l" rtl="0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92075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lang="cs-CZ" sz="2000"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16;p17"/>
          <p:cNvSpPr txBox="1">
            <a:spLocks noGrp="1"/>
          </p:cNvSpPr>
          <p:nvPr>
            <p:ph type="title"/>
          </p:nvPr>
        </p:nvSpPr>
        <p:spPr>
          <a:xfrm>
            <a:off x="271125" y="240025"/>
            <a:ext cx="6690300" cy="92549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cs-CZ" dirty="0"/>
              <a:t>Strakonice: opakování komunálních voleb </a:t>
            </a:r>
            <a:r>
              <a:rPr lang="en-US" dirty="0"/>
              <a:t>14.12.2019</a:t>
            </a:r>
          </a:p>
        </p:txBody>
      </p:sp>
      <p:pic>
        <p:nvPicPr>
          <p:cNvPr id="2" name="Obrázek 2" descr="Obsah obrázku exteriér, budova, voda, tráva&#10;&#10;Popis vygenerovaný s velmi vysokou mírou spolehlivosti">
            <a:extLst>
              <a:ext uri="{FF2B5EF4-FFF2-40B4-BE49-F238E27FC236}">
                <a16:creationId xmlns:a16="http://schemas.microsoft.com/office/drawing/2014/main" id="{FA119485-24EA-4B8B-8552-FBD7CB7CA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91" y="1519237"/>
            <a:ext cx="6670127" cy="417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9701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</TotalTime>
  <Words>919</Words>
  <Application>Microsoft Office PowerPoint</Application>
  <PresentationFormat>Předvádění na obrazovce (4:3)</PresentationFormat>
  <Paragraphs>216</Paragraphs>
  <Slides>10</Slides>
  <Notes>9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1" baseType="lpstr">
      <vt:lpstr>Motiv systému Office</vt:lpstr>
      <vt:lpstr>Radniční periodika a jejich role z hlediska občanské participace</vt:lpstr>
      <vt:lpstr>Pro občany nebo pro voliče?</vt:lpstr>
      <vt:lpstr>Pro občany nebo pro voliče?</vt:lpstr>
      <vt:lpstr>Tiskový zákon</vt:lpstr>
      <vt:lpstr>Co hodnotíme v analýze</vt:lpstr>
      <vt:lpstr>Současný standardní zpravodaj</vt:lpstr>
      <vt:lpstr>Jak zlepšit zpravodaj</vt:lpstr>
      <vt:lpstr>Prezentace aplikace PowerPoint</vt:lpstr>
      <vt:lpstr>Strakonice: opakování komunálních voleb 14.12.2019</vt:lpstr>
      <vt:lpstr> Děkuji za pozornost www.hlasnatrouba.cz    www.oziveni.cz  sarka.trunkatova@oziveni.cz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Analýza městských zpravodajů 2018</dc:title>
  <dc:creator>martin.kamenik</dc:creator>
  <cp:lastModifiedBy>strunkatova@gmail.com</cp:lastModifiedBy>
  <cp:revision>301</cp:revision>
  <dcterms:modified xsi:type="dcterms:W3CDTF">2019-11-11T13:28:37Z</dcterms:modified>
</cp:coreProperties>
</file>