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2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1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7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b535bd134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b535bd134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b535bd134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b535bd134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●Co jsou to smart cities? A jaký je jejich vztah k otevřeným datům?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●OD jsou enabler, palivo pro smart cities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b535bd134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b535bd134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●Teď peníze. Je to chytré? Ne! Na to má Praha, Brno – neudržitelné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●Chytré je pomocí moderních technologií řešit konkrétní problémy města/obce. Trutnov (doprava, ski)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●Někdo z obecního úřadu? Zpracováváte seznam akcí? A publikujete ho ven?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●Počet obcí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b535bd134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b535bd134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94963c87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94963c87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b535bd134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b535bd134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b535bd134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b535bd134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7103403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b535bd134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b535bd134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b535bd134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b535bd134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b535bd134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b535bd134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b535bd11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b535bd11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5b535bd134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5b535bd134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5b535bd134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5b535bd134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b535bd134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5b535bd134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5b535bd134_1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5b535bd134_1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5b535bd134_1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5b535bd134_1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Neudělá se to samo!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5b535bd134_1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5b535bd134_1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b535bd13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b535bd13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b535bd13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b535bd134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Připravujeme další novelu - Kultura, výzkum a inovace, eSeL. Proces? Wishlist + konzultace.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b535bd134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b535bd134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b535bd13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b535bd13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b535bd134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b535bd134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b535bd134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b535bd134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b535bd134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b535bd134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Zdarma. Byli jsem na MPSV, MPO,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853025" y="144775"/>
            <a:ext cx="697920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1853025" y="144775"/>
            <a:ext cx="697920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1853025" y="144775"/>
            <a:ext cx="697920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853025" y="144775"/>
            <a:ext cx="6979200" cy="8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A9E2"/>
              </a:buClr>
              <a:buSzPts val="2800"/>
              <a:buNone/>
              <a:defRPr sz="2800" b="1">
                <a:solidFill>
                  <a:srgbClr val="00A9E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A9E2"/>
              </a:buClr>
              <a:buSzPts val="2800"/>
              <a:buNone/>
              <a:defRPr sz="2800" b="1">
                <a:solidFill>
                  <a:srgbClr val="00A9E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A9E2"/>
              </a:buClr>
              <a:buSzPts val="2800"/>
              <a:buNone/>
              <a:defRPr sz="2800" b="1">
                <a:solidFill>
                  <a:srgbClr val="00A9E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A9E2"/>
              </a:buClr>
              <a:buSzPts val="2800"/>
              <a:buNone/>
              <a:defRPr sz="2800" b="1">
                <a:solidFill>
                  <a:srgbClr val="00A9E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A9E2"/>
              </a:buClr>
              <a:buSzPts val="2800"/>
              <a:buNone/>
              <a:defRPr sz="2800" b="1">
                <a:solidFill>
                  <a:srgbClr val="00A9E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A9E2"/>
              </a:buClr>
              <a:buSzPts val="2800"/>
              <a:buNone/>
              <a:defRPr sz="2800" b="1">
                <a:solidFill>
                  <a:srgbClr val="00A9E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A9E2"/>
              </a:buClr>
              <a:buSzPts val="2800"/>
              <a:buNone/>
              <a:defRPr sz="2800" b="1">
                <a:solidFill>
                  <a:srgbClr val="00A9E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A9E2"/>
              </a:buClr>
              <a:buSzPts val="2800"/>
              <a:buNone/>
              <a:defRPr sz="2800" b="1">
                <a:solidFill>
                  <a:srgbClr val="00A9E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A9E2"/>
              </a:buClr>
              <a:buSzPts val="2800"/>
              <a:buNone/>
              <a:defRPr sz="2800" b="1">
                <a:solidFill>
                  <a:srgbClr val="00A9E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fn.gov.cz/akce/draft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gov.cz/otev&#345;en&#233;-form&#225;ln&#237;-normy/registr-pr&#225;v-a-povinnost&#237;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hlidacstatu.cz/hledat?Q=ico:27565599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ata.gov.cz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ata.gov.cz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/>
              <a:t>Otevřená data v České republice</a:t>
            </a:r>
            <a:endParaRPr sz="4000" b="1"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9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rgbClr val="00A9E2"/>
                </a:solidFill>
              </a:rPr>
              <a:t>Jakub Malina</a:t>
            </a:r>
            <a:endParaRPr sz="2400" dirty="0">
              <a:solidFill>
                <a:srgbClr val="00A9E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rgbClr val="00A9E2"/>
                </a:solidFill>
              </a:rPr>
              <a:t>odbor Hlavního architekta eGovernmentu MV ČR</a:t>
            </a:r>
            <a:endParaRPr sz="2400" dirty="0">
              <a:solidFill>
                <a:srgbClr val="00A9E2"/>
              </a:solidFill>
            </a:endParaRPr>
          </a:p>
          <a:p>
            <a:pPr marL="0" indent="0" algn="l">
              <a:buClr>
                <a:schemeClr val="dk1"/>
              </a:buClr>
              <a:buSzPts val="1100"/>
            </a:pPr>
            <a:r>
              <a:rPr lang="cs-CZ" sz="2400" dirty="0" smtClean="0">
                <a:solidFill>
                  <a:srgbClr val="00A9E2"/>
                </a:solidFill>
              </a:rPr>
              <a:t>Transparentní samospráva a občanské participace</a:t>
            </a:r>
            <a:endParaRPr lang="cs-CZ" sz="2400" dirty="0" smtClean="0">
              <a:solidFill>
                <a:srgbClr val="00A9E2"/>
              </a:solidFill>
            </a:endParaRPr>
          </a:p>
          <a:p>
            <a:pPr marL="0" lvl="0" indent="0" algn="l">
              <a:buClr>
                <a:schemeClr val="dk1"/>
              </a:buClr>
              <a:buSzPts val="1100"/>
            </a:pPr>
            <a:r>
              <a:rPr lang="cs-CZ" sz="2400" dirty="0" smtClean="0">
                <a:solidFill>
                  <a:srgbClr val="00A9E2"/>
                </a:solidFill>
              </a:rPr>
              <a:t>Pardubice</a:t>
            </a:r>
            <a:r>
              <a:rPr lang="en" sz="2400" dirty="0" smtClean="0">
                <a:solidFill>
                  <a:srgbClr val="00A9E2"/>
                </a:solidFill>
              </a:rPr>
              <a:t>, </a:t>
            </a:r>
            <a:r>
              <a:rPr lang="cs-CZ" sz="2400" dirty="0" smtClean="0">
                <a:solidFill>
                  <a:srgbClr val="00A9E2"/>
                </a:solidFill>
              </a:rPr>
              <a:t>12</a:t>
            </a:r>
            <a:r>
              <a:rPr lang="en" sz="2400" dirty="0" smtClean="0">
                <a:solidFill>
                  <a:srgbClr val="00A9E2"/>
                </a:solidFill>
              </a:rPr>
              <a:t>. </a:t>
            </a:r>
            <a:r>
              <a:rPr lang="cs-CZ" sz="2400" dirty="0" smtClean="0">
                <a:solidFill>
                  <a:srgbClr val="00A9E2"/>
                </a:solidFill>
              </a:rPr>
              <a:t>11</a:t>
            </a:r>
            <a:r>
              <a:rPr lang="en" sz="2400" dirty="0" smtClean="0">
                <a:solidFill>
                  <a:srgbClr val="00A9E2"/>
                </a:solidFill>
              </a:rPr>
              <a:t>. </a:t>
            </a:r>
            <a:r>
              <a:rPr lang="en" sz="2400" dirty="0">
                <a:solidFill>
                  <a:srgbClr val="00A9E2"/>
                </a:solidFill>
              </a:rPr>
              <a:t>2019</a:t>
            </a:r>
            <a:endParaRPr sz="2400" dirty="0">
              <a:solidFill>
                <a:srgbClr val="00A9E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853025" y="144775"/>
            <a:ext cx="697920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175" y="0"/>
            <a:ext cx="9044826" cy="489144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2"/>
          <p:cNvSpPr txBox="1"/>
          <p:nvPr/>
        </p:nvSpPr>
        <p:spPr>
          <a:xfrm>
            <a:off x="99175" y="0"/>
            <a:ext cx="3408300" cy="12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A9E2"/>
                </a:solidFill>
              </a:rPr>
              <a:t>Nabídka školení</a:t>
            </a:r>
            <a:endParaRPr sz="2400">
              <a:solidFill>
                <a:srgbClr val="00A9E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1853025" y="144775"/>
            <a:ext cx="697920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Otevřená data a smart cities</a:t>
            </a:r>
            <a:endParaRPr/>
          </a:p>
        </p:txBody>
      </p:sp>
      <p:pic>
        <p:nvPicPr>
          <p:cNvPr id="161" name="Google Shape;161;p23" descr="https://www.madhattertech.ca/sites/default/files/field/image/learn-how-open-dat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1015" y="842025"/>
            <a:ext cx="6061973" cy="403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3"/>
          <p:cNvSpPr txBox="1"/>
          <p:nvPr/>
        </p:nvSpPr>
        <p:spPr>
          <a:xfrm>
            <a:off x="311697" y="4879326"/>
            <a:ext cx="38010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Zdroj: https://www.madhattertech.ca/sites/default/files/field/image/learn-how-open-data.png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>
            <a:spLocks noGrp="1"/>
          </p:cNvSpPr>
          <p:nvPr>
            <p:ph type="title"/>
          </p:nvPr>
        </p:nvSpPr>
        <p:spPr>
          <a:xfrm>
            <a:off x="1853025" y="144775"/>
            <a:ext cx="697920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Smart cities chytře</a:t>
            </a:r>
            <a:endParaRPr/>
          </a:p>
        </p:txBody>
      </p:sp>
      <p:sp>
        <p:nvSpPr>
          <p:cNvPr id="168" name="Google Shape;168;p24"/>
          <p:cNvSpPr txBox="1"/>
          <p:nvPr/>
        </p:nvSpPr>
        <p:spPr>
          <a:xfrm>
            <a:off x="311692" y="4799593"/>
            <a:ext cx="35445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Zdroj: </a:t>
            </a:r>
            <a:r>
              <a:rPr lang="en" sz="700"/>
              <a:t>https://sunflowersugarart.com/product/steampunk-gears-mat/</a:t>
            </a:r>
            <a:endParaRPr/>
          </a:p>
        </p:txBody>
      </p:sp>
      <p:pic>
        <p:nvPicPr>
          <p:cNvPr id="169" name="Google Shape;16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600" y="810550"/>
            <a:ext cx="7566778" cy="383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>
            <a:spLocks noGrp="1"/>
          </p:cNvSpPr>
          <p:nvPr>
            <p:ph type="title"/>
          </p:nvPr>
        </p:nvSpPr>
        <p:spPr>
          <a:xfrm>
            <a:off x="1853025" y="144775"/>
            <a:ext cx="697920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Akce v regionu</a:t>
            </a:r>
            <a:endParaRPr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1034" y="836732"/>
            <a:ext cx="7309287" cy="415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>
            <a:spLocks noGrp="1"/>
          </p:cNvSpPr>
          <p:nvPr>
            <p:ph type="title"/>
          </p:nvPr>
        </p:nvSpPr>
        <p:spPr>
          <a:xfrm>
            <a:off x="1853025" y="144775"/>
            <a:ext cx="697920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Akce v regionu</a:t>
            </a:r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9503" y="835205"/>
            <a:ext cx="7168524" cy="430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>
            <a:spLocks noGrp="1"/>
          </p:cNvSpPr>
          <p:nvPr>
            <p:ph type="title"/>
          </p:nvPr>
        </p:nvSpPr>
        <p:spPr>
          <a:xfrm>
            <a:off x="1853025" y="144775"/>
            <a:ext cx="697920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Otevřené formální normy</a:t>
            </a:r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03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600" i="1">
                <a:solidFill>
                  <a:schemeClr val="dk1"/>
                </a:solidFill>
              </a:rPr>
              <a:t>§3 (9)</a:t>
            </a:r>
            <a:endParaRPr sz="1600">
              <a:solidFill>
                <a:schemeClr val="dk1"/>
              </a:solidFill>
            </a:endParaRPr>
          </a:p>
          <a:p>
            <a:pPr marL="2032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600" i="1">
                <a:solidFill>
                  <a:schemeClr val="dk1"/>
                </a:solidFill>
              </a:rPr>
              <a:t>„OFN je pravidlo, které bylo vydáno písemně a obsahuje specifikace požadavků na zajištění schopnosti různých programových vybavení vzájemně si poskytovat služby a efektivně spolupracovat.</a:t>
            </a:r>
            <a:endParaRPr sz="1600">
              <a:solidFill>
                <a:schemeClr val="dk1"/>
              </a:solidFill>
            </a:endParaRPr>
          </a:p>
          <a:p>
            <a:pPr marL="2032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600" i="1">
              <a:solidFill>
                <a:schemeClr val="dk1"/>
              </a:solidFill>
            </a:endParaRPr>
          </a:p>
          <a:p>
            <a:pPr marL="2032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600" i="1">
                <a:solidFill>
                  <a:schemeClr val="dk1"/>
                </a:solidFill>
              </a:rPr>
              <a:t>§4b</a:t>
            </a:r>
            <a:endParaRPr sz="1600">
              <a:solidFill>
                <a:schemeClr val="dk1"/>
              </a:solidFill>
            </a:endParaRPr>
          </a:p>
          <a:p>
            <a:pPr marL="2032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600" i="1">
                <a:solidFill>
                  <a:schemeClr val="dk1"/>
                </a:solidFill>
              </a:rPr>
              <a:t>Poskytování informací zveřejněním</a:t>
            </a:r>
            <a:endParaRPr sz="1600">
              <a:solidFill>
                <a:schemeClr val="dk1"/>
              </a:solidFill>
            </a:endParaRPr>
          </a:p>
          <a:p>
            <a:pPr marL="2032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" sz="1600" i="1">
                <a:solidFill>
                  <a:schemeClr val="dk1"/>
                </a:solidFill>
              </a:rPr>
              <a:t>(1) Informace poskytovaná zveřejněním se poskytuje ve všech formátech a jazycích, ve kterých byla vytvořena; při zveřejnění takové informace v elektronické podobě musí být jeden z těchto formátů otevřený a, je-li to možné, též strojově čitelný. Je-li to možné a vhodné, zveřejní povinný subjekt spolu s informací též metadata, která se k ní vztahují. Formát i metadata </a:t>
            </a:r>
            <a:r>
              <a:rPr lang="en" sz="1600" b="1" i="1">
                <a:solidFill>
                  <a:schemeClr val="dk1"/>
                </a:solidFill>
              </a:rPr>
              <a:t>by měly co nejvíce splňovat otevřené formální normy.</a:t>
            </a:r>
            <a:endParaRPr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>
            <a:spLocks noGrp="1"/>
          </p:cNvSpPr>
          <p:nvPr>
            <p:ph type="title"/>
          </p:nvPr>
        </p:nvSpPr>
        <p:spPr>
          <a:xfrm>
            <a:off x="5460500" y="128275"/>
            <a:ext cx="3371700" cy="10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Otevřené formální normy</a:t>
            </a:r>
            <a:endParaRPr/>
          </a:p>
        </p:txBody>
      </p:sp>
      <p:sp>
        <p:nvSpPr>
          <p:cNvPr id="193" name="Google Shape;193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cs-CZ" dirty="0">
                <a:hlinkClick r:id="rId3"/>
              </a:rPr>
              <a:t>https://ofn.gov.cz/akce/draft/</a:t>
            </a:r>
            <a:endParaRPr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00" y="1152475"/>
            <a:ext cx="6621496" cy="337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084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>
            <a:spLocks noGrp="1"/>
          </p:cNvSpPr>
          <p:nvPr>
            <p:ph type="title"/>
          </p:nvPr>
        </p:nvSpPr>
        <p:spPr>
          <a:xfrm>
            <a:off x="5460500" y="128275"/>
            <a:ext cx="3371700" cy="10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Otevřené formální normy</a:t>
            </a:r>
            <a:endParaRPr/>
          </a:p>
        </p:txBody>
      </p:sp>
      <p:sp>
        <p:nvSpPr>
          <p:cNvPr id="193" name="Google Shape;193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https://data.gov.cz/otevřené-formální-normy/registr-práv-a-povinností/</a:t>
            </a:r>
            <a:endParaRPr dirty="0"/>
          </a:p>
        </p:txBody>
      </p:sp>
      <p:pic>
        <p:nvPicPr>
          <p:cNvPr id="194" name="Google Shape;194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926" y="218076"/>
            <a:ext cx="5295575" cy="421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 txBox="1">
            <a:spLocks noGrp="1"/>
          </p:cNvSpPr>
          <p:nvPr>
            <p:ph type="title"/>
          </p:nvPr>
        </p:nvSpPr>
        <p:spPr>
          <a:xfrm>
            <a:off x="1853025" y="144775"/>
            <a:ext cx="697920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Přínosy standardizace pro VS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kvalita, integrita, konzistence datového fondu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využitelnost a potenciál zhodnocování dat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kvalitní sdílení dat v rámci VS i mimo ni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>
            <a:spLocks noGrp="1"/>
          </p:cNvSpPr>
          <p:nvPr>
            <p:ph type="title"/>
          </p:nvPr>
        </p:nvSpPr>
        <p:spPr>
          <a:xfrm>
            <a:off x="1853025" y="144775"/>
            <a:ext cx="697920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Výhody standardizace pro samosprávy</a:t>
            </a:r>
            <a:endParaRPr/>
          </a:p>
        </p:txBody>
      </p:sp>
      <p:sp>
        <p:nvSpPr>
          <p:cNvPr id="206" name="Google Shape;206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zvýšení efektivity a snížení pracnosti publikace dat,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zvýšení potenciálu a přitažlivosti pro vývojáře aplikací,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uplatnění výhody z rozsahu (finance),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zvýšení využitelnosti a zhodnocení dat,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více komunikačních kanálů k přiblížení se občanu,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rozšíření standardů do konceptu Smart Cities – základ integrační platformy.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1853025" y="144775"/>
            <a:ext cx="697920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 to jsou otevřená data?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62;p14"/>
          <p:cNvGrpSpPr/>
          <p:nvPr/>
        </p:nvGrpSpPr>
        <p:grpSpPr>
          <a:xfrm>
            <a:off x="461295" y="1017775"/>
            <a:ext cx="8221395" cy="3409627"/>
            <a:chOff x="950647" y="1017772"/>
            <a:chExt cx="6197810" cy="2570393"/>
          </a:xfrm>
        </p:grpSpPr>
        <p:sp>
          <p:nvSpPr>
            <p:cNvPr id="63" name="Google Shape;63;p14"/>
            <p:cNvSpPr/>
            <p:nvPr/>
          </p:nvSpPr>
          <p:spPr>
            <a:xfrm>
              <a:off x="950648" y="1017772"/>
              <a:ext cx="1925100" cy="1155300"/>
            </a:xfrm>
            <a:prstGeom prst="rect">
              <a:avLst/>
            </a:prstGeom>
            <a:solidFill>
              <a:srgbClr val="00A9E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/>
            </a:p>
          </p:txBody>
        </p:sp>
        <p:sp>
          <p:nvSpPr>
            <p:cNvPr id="64" name="Google Shape;64;p14"/>
            <p:cNvSpPr txBox="1"/>
            <p:nvPr/>
          </p:nvSpPr>
          <p:spPr>
            <a:xfrm>
              <a:off x="950648" y="1017772"/>
              <a:ext cx="1925100" cy="115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800" b="1" i="0" u="none" strike="noStrike" cap="none">
                  <a:solidFill>
                    <a:srgbClr val="FFFFFF"/>
                  </a:solidFill>
                </a:rPr>
                <a:t>úplná</a:t>
              </a:r>
              <a:endParaRPr sz="1800" b="1" i="0" u="none" strike="noStrike" cap="none">
                <a:solidFill>
                  <a:srgbClr val="FFFFFF"/>
                </a:solidFill>
              </a:endParaRPr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3086999" y="1017834"/>
              <a:ext cx="1925100" cy="1155300"/>
            </a:xfrm>
            <a:prstGeom prst="rect">
              <a:avLst/>
            </a:prstGeom>
            <a:solidFill>
              <a:srgbClr val="00A9E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/>
            </a:p>
          </p:txBody>
        </p:sp>
        <p:sp>
          <p:nvSpPr>
            <p:cNvPr id="66" name="Google Shape;66;p14"/>
            <p:cNvSpPr txBox="1"/>
            <p:nvPr/>
          </p:nvSpPr>
          <p:spPr>
            <a:xfrm>
              <a:off x="3086999" y="1017834"/>
              <a:ext cx="1925100" cy="115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800" b="1" i="0" u="none" strike="noStrike" cap="none">
                  <a:solidFill>
                    <a:srgbClr val="FFFFFF"/>
                  </a:solidFill>
                </a:rPr>
                <a:t>snadno dostupná</a:t>
              </a:r>
              <a:endParaRPr sz="1800" b="1" i="0" u="none" strike="noStrike" cap="none">
                <a:solidFill>
                  <a:srgbClr val="FFFFFF"/>
                </a:solidFill>
              </a:endParaRPr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5223357" y="1017844"/>
              <a:ext cx="1925100" cy="1155300"/>
            </a:xfrm>
            <a:prstGeom prst="rect">
              <a:avLst/>
            </a:prstGeom>
            <a:solidFill>
              <a:srgbClr val="00A9E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/>
            </a:p>
          </p:txBody>
        </p:sp>
        <p:sp>
          <p:nvSpPr>
            <p:cNvPr id="68" name="Google Shape;68;p14"/>
            <p:cNvSpPr txBox="1"/>
            <p:nvPr/>
          </p:nvSpPr>
          <p:spPr>
            <a:xfrm>
              <a:off x="5223357" y="1017844"/>
              <a:ext cx="1925100" cy="115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800" b="1" i="0" u="none" strike="noStrike" cap="none">
                  <a:solidFill>
                    <a:srgbClr val="FFFFFF"/>
                  </a:solidFill>
                </a:rPr>
                <a:t>strojově čitelná</a:t>
              </a:r>
              <a:endParaRPr sz="1800" b="1" i="0" u="none" strike="noStrike" cap="none">
                <a:solidFill>
                  <a:srgbClr val="FFFFFF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950647" y="2432794"/>
              <a:ext cx="1925100" cy="1155300"/>
            </a:xfrm>
            <a:prstGeom prst="rect">
              <a:avLst/>
            </a:prstGeom>
            <a:solidFill>
              <a:srgbClr val="00A9E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/>
            </a:p>
          </p:txBody>
        </p:sp>
        <p:sp>
          <p:nvSpPr>
            <p:cNvPr id="70" name="Google Shape;70;p14"/>
            <p:cNvSpPr txBox="1"/>
            <p:nvPr/>
          </p:nvSpPr>
          <p:spPr>
            <a:xfrm>
              <a:off x="950647" y="2432794"/>
              <a:ext cx="1925100" cy="115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800" b="1" i="0" u="none" strike="noStrike" cap="none">
                  <a:solidFill>
                    <a:srgbClr val="FFFFFF"/>
                  </a:solidFill>
                </a:rPr>
                <a:t>používající standardy s volně dostupnou specifikací</a:t>
              </a:r>
              <a:endParaRPr sz="1800" b="1" i="0" u="none" strike="noStrike" cap="none">
                <a:solidFill>
                  <a:srgbClr val="FFFFFF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3086998" y="2432815"/>
              <a:ext cx="1925100" cy="1155300"/>
            </a:xfrm>
            <a:prstGeom prst="rect">
              <a:avLst/>
            </a:prstGeom>
            <a:solidFill>
              <a:srgbClr val="00A9E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/>
            </a:p>
          </p:txBody>
        </p:sp>
        <p:sp>
          <p:nvSpPr>
            <p:cNvPr id="72" name="Google Shape;72;p14"/>
            <p:cNvSpPr txBox="1"/>
            <p:nvPr/>
          </p:nvSpPr>
          <p:spPr>
            <a:xfrm>
              <a:off x="3086998" y="2432815"/>
              <a:ext cx="1925100" cy="115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800" b="1" i="0" u="none" strike="noStrike" cap="none">
                  <a:solidFill>
                    <a:srgbClr val="FFFFFF"/>
                  </a:solidFill>
                </a:rPr>
                <a:t>zpřístupněna za jasně definovaných podmínek užití dat s minimem omezení</a:t>
              </a:r>
              <a:endParaRPr sz="1800" b="1" i="0" u="none" strike="noStrike" cap="none">
                <a:solidFill>
                  <a:srgbClr val="FFFFFF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223349" y="2432865"/>
              <a:ext cx="1925100" cy="1155300"/>
            </a:xfrm>
            <a:prstGeom prst="rect">
              <a:avLst/>
            </a:prstGeom>
            <a:solidFill>
              <a:srgbClr val="00A9E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/>
            </a:p>
          </p:txBody>
        </p:sp>
        <p:sp>
          <p:nvSpPr>
            <p:cNvPr id="74" name="Google Shape;74;p14"/>
            <p:cNvSpPr txBox="1"/>
            <p:nvPr/>
          </p:nvSpPr>
          <p:spPr>
            <a:xfrm>
              <a:off x="5223349" y="2432865"/>
              <a:ext cx="1925100" cy="115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800" b="1" i="0" u="none" strike="noStrike" cap="none">
                  <a:solidFill>
                    <a:srgbClr val="FFFFFF"/>
                  </a:solidFill>
                </a:rPr>
                <a:t>dostupná uživatelům při vynaložení minima možných nákladů</a:t>
              </a:r>
              <a:endParaRPr sz="1800" b="1" i="0" u="none" strike="noStrike" cap="none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>
            <a:spLocks noGrp="1"/>
          </p:cNvSpPr>
          <p:nvPr>
            <p:ph type="title"/>
          </p:nvPr>
        </p:nvSpPr>
        <p:spPr>
          <a:xfrm>
            <a:off x="1853025" y="144775"/>
            <a:ext cx="697920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Aplikace „město v mobilu“</a:t>
            </a:r>
            <a:endParaRPr/>
          </a:p>
        </p:txBody>
      </p:sp>
      <p:pic>
        <p:nvPicPr>
          <p:cNvPr id="212" name="Google Shape;21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6037" y="1017775"/>
            <a:ext cx="1941972" cy="320535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3" name="Google Shape;213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70055" y="1176856"/>
            <a:ext cx="1886488" cy="313620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4" name="Google Shape;214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26382" y="1268614"/>
            <a:ext cx="1997458" cy="325478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5" name="Google Shape;215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21725" y="1441992"/>
            <a:ext cx="1997457" cy="331226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6" name="Google Shape;216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85945" y="1606683"/>
            <a:ext cx="1999590" cy="319943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7" name="Google Shape;217;p3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281946" y="1763525"/>
            <a:ext cx="2041585" cy="335758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8" name="Google Shape;218;p3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791337" y="1886036"/>
            <a:ext cx="2096781" cy="342128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9" name="Google Shape;219;p3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277909" y="2017670"/>
            <a:ext cx="2075678" cy="339431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0" name="Google Shape;220;p3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0411" y="2188578"/>
            <a:ext cx="1950220" cy="340962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>
            <a:spLocks noGrp="1"/>
          </p:cNvSpPr>
          <p:nvPr>
            <p:ph type="title"/>
          </p:nvPr>
        </p:nvSpPr>
        <p:spPr>
          <a:xfrm>
            <a:off x="1853025" y="144775"/>
            <a:ext cx="697920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Aplikace „Město v mobilu“</a:t>
            </a:r>
            <a:endParaRPr/>
          </a:p>
        </p:txBody>
      </p:sp>
      <p:sp>
        <p:nvSpPr>
          <p:cNvPr id="226" name="Google Shape;226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499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036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Char char="●"/>
            </a:pPr>
            <a:r>
              <a:rPr lang="en" sz="1760" b="1" dirty="0">
                <a:solidFill>
                  <a:schemeClr val="dk1"/>
                </a:solidFill>
              </a:rPr>
              <a:t>Společnost as4u.cz, s.r.o.</a:t>
            </a:r>
            <a:endParaRPr sz="3200" dirty="0">
              <a:solidFill>
                <a:schemeClr val="dk1"/>
              </a:solidFill>
            </a:endParaRPr>
          </a:p>
          <a:p>
            <a:pPr marL="914400" lvl="1" indent="-32639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0"/>
              <a:buChar char="○"/>
            </a:pPr>
            <a:r>
              <a:rPr lang="en" sz="1540" dirty="0">
                <a:solidFill>
                  <a:schemeClr val="dk1"/>
                </a:solidFill>
              </a:rPr>
              <a:t> Turnov v mobilu </a:t>
            </a:r>
            <a:endParaRPr sz="2800" dirty="0">
              <a:solidFill>
                <a:schemeClr val="dk1"/>
              </a:solidFill>
            </a:endParaRPr>
          </a:p>
          <a:p>
            <a:pPr marL="914400" lvl="1" indent="-32639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0"/>
              <a:buChar char="○"/>
            </a:pPr>
            <a:r>
              <a:rPr lang="en" sz="1540" dirty="0">
                <a:solidFill>
                  <a:schemeClr val="dk1"/>
                </a:solidFill>
              </a:rPr>
              <a:t> Jablonec v mobilu</a:t>
            </a:r>
            <a:endParaRPr sz="2800" dirty="0">
              <a:solidFill>
                <a:schemeClr val="dk1"/>
              </a:solidFill>
            </a:endParaRPr>
          </a:p>
          <a:p>
            <a:pPr marL="914400" lvl="1" indent="-32639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0"/>
              <a:buChar char="○"/>
            </a:pPr>
            <a:r>
              <a:rPr lang="en" sz="1540" dirty="0">
                <a:solidFill>
                  <a:schemeClr val="dk1"/>
                </a:solidFill>
              </a:rPr>
              <a:t> Prostějov v mobilu</a:t>
            </a:r>
            <a:endParaRPr sz="2800" dirty="0">
              <a:solidFill>
                <a:schemeClr val="dk1"/>
              </a:solidFill>
            </a:endParaRPr>
          </a:p>
          <a:p>
            <a:pPr marL="914400" lvl="1" indent="-32639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0"/>
              <a:buChar char="○"/>
            </a:pPr>
            <a:r>
              <a:rPr lang="en" sz="1540" dirty="0">
                <a:solidFill>
                  <a:schemeClr val="dk1"/>
                </a:solidFill>
              </a:rPr>
              <a:t> Praha 11</a:t>
            </a:r>
            <a:endParaRPr sz="2800" dirty="0">
              <a:solidFill>
                <a:schemeClr val="dk1"/>
              </a:solidFill>
            </a:endParaRPr>
          </a:p>
          <a:p>
            <a:pPr marL="914400" lvl="1" indent="-32639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0"/>
              <a:buChar char="○"/>
            </a:pPr>
            <a:r>
              <a:rPr lang="en" sz="1540" dirty="0">
                <a:solidFill>
                  <a:schemeClr val="dk1"/>
                </a:solidFill>
              </a:rPr>
              <a:t> Jindřichův Hradec v mobilu </a:t>
            </a:r>
            <a:endParaRPr sz="2800" dirty="0">
              <a:solidFill>
                <a:schemeClr val="dk1"/>
              </a:solidFill>
            </a:endParaRPr>
          </a:p>
          <a:p>
            <a:pPr marL="914400" lvl="1" indent="-32639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0"/>
              <a:buChar char="○"/>
            </a:pPr>
            <a:r>
              <a:rPr lang="en" sz="1540" dirty="0">
                <a:solidFill>
                  <a:schemeClr val="dk1"/>
                </a:solidFill>
              </a:rPr>
              <a:t> Litovel v mobilu</a:t>
            </a:r>
            <a:endParaRPr sz="2800" dirty="0">
              <a:solidFill>
                <a:schemeClr val="dk1"/>
              </a:solidFill>
            </a:endParaRPr>
          </a:p>
          <a:p>
            <a:pPr marL="914400" lvl="1" indent="-32639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0"/>
              <a:buChar char="○"/>
            </a:pPr>
            <a:r>
              <a:rPr lang="en" sz="1540" dirty="0">
                <a:solidFill>
                  <a:schemeClr val="dk1"/>
                </a:solidFill>
              </a:rPr>
              <a:t> Šumperk v mobilu</a:t>
            </a:r>
            <a:endParaRPr sz="2800" dirty="0">
              <a:solidFill>
                <a:schemeClr val="dk1"/>
              </a:solidFill>
            </a:endParaRPr>
          </a:p>
          <a:p>
            <a:pPr marL="914400" lvl="1" indent="-32639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0"/>
              <a:buChar char="○"/>
            </a:pPr>
            <a:r>
              <a:rPr lang="en" sz="1540" dirty="0">
                <a:solidFill>
                  <a:schemeClr val="dk1"/>
                </a:solidFill>
              </a:rPr>
              <a:t> Český ráj</a:t>
            </a:r>
            <a:endParaRPr sz="2800" dirty="0">
              <a:solidFill>
                <a:schemeClr val="dk1"/>
              </a:solidFill>
            </a:endParaRPr>
          </a:p>
          <a:p>
            <a:pPr marL="914400" lvl="1" indent="-32639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0"/>
              <a:buChar char="○"/>
            </a:pPr>
            <a:r>
              <a:rPr lang="en" sz="1540" dirty="0">
                <a:solidFill>
                  <a:schemeClr val="dk1"/>
                </a:solidFill>
              </a:rPr>
              <a:t> Hlučín v mobilu </a:t>
            </a:r>
            <a:endParaRPr sz="2800" dirty="0">
              <a:solidFill>
                <a:schemeClr val="dk1"/>
              </a:solidFill>
            </a:endParaRPr>
          </a:p>
          <a:p>
            <a:pPr marL="457200" lvl="0" indent="-34036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Char char="●"/>
            </a:pPr>
            <a:r>
              <a:rPr lang="en" sz="1760" b="1" dirty="0">
                <a:solidFill>
                  <a:schemeClr val="dk1"/>
                </a:solidFill>
              </a:rPr>
              <a:t>Společnost BSSHOP s.r.o., </a:t>
            </a:r>
            <a:endParaRPr sz="3200" dirty="0">
              <a:solidFill>
                <a:schemeClr val="dk1"/>
              </a:solidFill>
            </a:endParaRPr>
          </a:p>
          <a:p>
            <a:pPr marL="914400" lvl="1" indent="-32639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0"/>
              <a:buChar char="○"/>
            </a:pPr>
            <a:r>
              <a:rPr lang="en" sz="1540" dirty="0">
                <a:solidFill>
                  <a:schemeClr val="dk1"/>
                </a:solidFill>
              </a:rPr>
              <a:t> Hronov v mobilu 	</a:t>
            </a:r>
            <a:endParaRPr sz="2800" dirty="0">
              <a:solidFill>
                <a:schemeClr val="dk1"/>
              </a:solidFill>
            </a:endParaRPr>
          </a:p>
          <a:p>
            <a:pPr marL="914400" lvl="1" indent="-32639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0"/>
              <a:buChar char="○"/>
            </a:pPr>
            <a:r>
              <a:rPr lang="en" sz="1540" dirty="0">
                <a:solidFill>
                  <a:schemeClr val="dk1"/>
                </a:solidFill>
              </a:rPr>
              <a:t> Moje Libčany</a:t>
            </a:r>
            <a:endParaRPr sz="2800" dirty="0">
              <a:solidFill>
                <a:schemeClr val="dk1"/>
              </a:solidFill>
            </a:endParaRPr>
          </a:p>
          <a:p>
            <a:pPr marL="914400" lvl="1" indent="-32639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0"/>
              <a:buChar char="○"/>
            </a:pPr>
            <a:r>
              <a:rPr lang="en" sz="1540" dirty="0">
                <a:solidFill>
                  <a:schemeClr val="dk1"/>
                </a:solidFill>
              </a:rPr>
              <a:t> Velké Svatoňovice 	</a:t>
            </a:r>
            <a:endParaRPr sz="2800" dirty="0">
              <a:solidFill>
                <a:schemeClr val="dk1"/>
              </a:solidFill>
            </a:endParaRPr>
          </a:p>
          <a:p>
            <a:pPr marL="914400" lvl="1" indent="-32639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0"/>
              <a:buChar char="○"/>
            </a:pPr>
            <a:r>
              <a:rPr lang="en" sz="1540" dirty="0">
                <a:solidFill>
                  <a:schemeClr val="dk1"/>
                </a:solidFill>
              </a:rPr>
              <a:t> Můj Trutnov </a:t>
            </a:r>
            <a:endParaRPr sz="2800" dirty="0">
              <a:solidFill>
                <a:schemeClr val="dk1"/>
              </a:solidFill>
            </a:endParaRPr>
          </a:p>
          <a:p>
            <a:pPr marL="914400" lvl="1" indent="-32639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0"/>
              <a:buChar char="○"/>
            </a:pPr>
            <a:r>
              <a:rPr lang="en" sz="1540" dirty="0">
                <a:solidFill>
                  <a:schemeClr val="dk1"/>
                </a:solidFill>
              </a:rPr>
              <a:t> Maršov u Úpice</a:t>
            </a:r>
            <a:endParaRPr sz="2800" dirty="0">
              <a:solidFill>
                <a:schemeClr val="dk1"/>
              </a:solidFill>
            </a:endParaRPr>
          </a:p>
          <a:p>
            <a:pPr marL="914400" lvl="1" indent="-32639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0"/>
              <a:buChar char="○"/>
            </a:pPr>
            <a:r>
              <a:rPr lang="en" sz="1540" dirty="0">
                <a:solidFill>
                  <a:schemeClr val="dk1"/>
                </a:solidFill>
              </a:rPr>
              <a:t> Malé Svatoňovice</a:t>
            </a:r>
            <a:endParaRPr dirty="0"/>
          </a:p>
        </p:txBody>
      </p:sp>
      <p:sp>
        <p:nvSpPr>
          <p:cNvPr id="227" name="Google Shape;227;p32"/>
          <p:cNvSpPr txBox="1"/>
          <p:nvPr/>
        </p:nvSpPr>
        <p:spPr>
          <a:xfrm>
            <a:off x="1758250" y="906136"/>
            <a:ext cx="6787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Mobilní aplikace zaměřené na  zprostředkování informací občanům měst</a:t>
            </a:r>
            <a:endParaRPr/>
          </a:p>
        </p:txBody>
      </p:sp>
      <p:sp>
        <p:nvSpPr>
          <p:cNvPr id="228" name="Google Shape;228;p32"/>
          <p:cNvSpPr txBox="1">
            <a:spLocks noGrp="1"/>
          </p:cNvSpPr>
          <p:nvPr>
            <p:ph type="body" idx="1"/>
          </p:nvPr>
        </p:nvSpPr>
        <p:spPr>
          <a:xfrm>
            <a:off x="4037400" y="1244825"/>
            <a:ext cx="3499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528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Char char="●"/>
            </a:pPr>
            <a:r>
              <a:rPr lang="en" sz="1679" b="1">
                <a:solidFill>
                  <a:schemeClr val="dk1"/>
                </a:solidFill>
              </a:rPr>
              <a:t>Společnost Eternal, s.r.o.</a:t>
            </a:r>
            <a:endParaRPr sz="1400">
              <a:solidFill>
                <a:schemeClr val="dk1"/>
              </a:solidFill>
            </a:endParaRPr>
          </a:p>
          <a:p>
            <a:pPr marL="914400" lvl="1" indent="-33528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Char char="○"/>
            </a:pPr>
            <a:r>
              <a:rPr lang="en"/>
              <a:t>Kolín v mobilu 	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Bílovice/n S. v mobilu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Říčany v mobilu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Mladá Boleslav v mobilu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Nový Jičín v mobilu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Praha 13 v mobilu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Řepy v mobilu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Praha 12 v mobilu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Praha 4 v mobilu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Poděbrady v mobilu</a:t>
            </a:r>
            <a:endParaRPr sz="1760" b="1">
              <a:solidFill>
                <a:schemeClr val="dk1"/>
              </a:solidFill>
            </a:endParaRPr>
          </a:p>
        </p:txBody>
      </p:sp>
      <p:pic>
        <p:nvPicPr>
          <p:cNvPr id="229" name="Google Shape;22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8069" y="2083783"/>
            <a:ext cx="1714297" cy="281933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0" name="Google Shape;230;p32"/>
          <p:cNvSpPr txBox="1"/>
          <p:nvPr/>
        </p:nvSpPr>
        <p:spPr>
          <a:xfrm>
            <a:off x="3273271" y="2441022"/>
            <a:ext cx="2409300" cy="2462100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Informace z registru smluv:</a:t>
            </a:r>
            <a:endParaRPr sz="1400" b="1" i="0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hlinkClick r:id="rId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Import dat - aplikace musí umět importovat data z redakčního systému města a navazujících modulů.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budou k dispozici ve formátu JSON.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3"/>
          <p:cNvSpPr txBox="1">
            <a:spLocks noGrp="1"/>
          </p:cNvSpPr>
          <p:nvPr>
            <p:ph type="title"/>
          </p:nvPr>
        </p:nvSpPr>
        <p:spPr>
          <a:xfrm>
            <a:off x="1853025" y="144775"/>
            <a:ext cx="697920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Cílový stav?</a:t>
            </a:r>
            <a:endParaRPr/>
          </a:p>
        </p:txBody>
      </p:sp>
      <p:pic>
        <p:nvPicPr>
          <p:cNvPr id="236" name="Google Shape;236;p33" descr="https://www.cuzk.cz/App_Themes/CUZK/images/images/mapa_transpare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990" y="515313"/>
            <a:ext cx="7614009" cy="439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3432969" y="2299592"/>
            <a:ext cx="305854" cy="50483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8" name="Google Shape;238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3675168" y="1741205"/>
            <a:ext cx="297116" cy="493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9" name="Google Shape;239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5300052" y="2085252"/>
            <a:ext cx="314592" cy="51261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0" name="Google Shape;240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4440140" y="3079492"/>
            <a:ext cx="314593" cy="52167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1" name="Google Shape;241;p3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3118040" y="1898623"/>
            <a:ext cx="314930" cy="50390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2" name="Google Shape;242;p3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7561241" y="2450989"/>
            <a:ext cx="321543" cy="52880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3" name="Google Shape;243;p3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flipH="1">
            <a:off x="6543579" y="3202921"/>
            <a:ext cx="330237" cy="5388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4" name="Google Shape;244;p3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5136596" y="2692331"/>
            <a:ext cx="326912" cy="53459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5" name="Google Shape;245;p3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flipH="1">
            <a:off x="1172308" y="1833647"/>
            <a:ext cx="307153" cy="53700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6" name="Google Shape;246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3369314" y="4047991"/>
            <a:ext cx="305854" cy="50483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7" name="Google Shape;247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5808117" y="2680596"/>
            <a:ext cx="297116" cy="493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8" name="Google Shape;248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5947937" y="3592550"/>
            <a:ext cx="314592" cy="51261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9" name="Google Shape;249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6822293" y="3472341"/>
            <a:ext cx="314593" cy="52167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0" name="Google Shape;250;p3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3149179" y="3088377"/>
            <a:ext cx="314930" cy="50390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1" name="Google Shape;251;p3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3200699" y="921250"/>
            <a:ext cx="321543" cy="52880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2" name="Google Shape;252;p3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flipH="1">
            <a:off x="3585896" y="2059027"/>
            <a:ext cx="330237" cy="5388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3" name="Google Shape;253;p3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2044189" y="2756184"/>
            <a:ext cx="326912" cy="53459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4" name="Google Shape;254;p3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flipH="1">
            <a:off x="4161918" y="1044636"/>
            <a:ext cx="307153" cy="53700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5" name="Google Shape;255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3961014" y="3333386"/>
            <a:ext cx="305854" cy="50483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6" name="Google Shape;256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4606174" y="2178063"/>
            <a:ext cx="297116" cy="493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7" name="Google Shape;257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3046877" y="2469111"/>
            <a:ext cx="314592" cy="51261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8" name="Google Shape;258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3432970" y="783801"/>
            <a:ext cx="314593" cy="52167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9" name="Google Shape;259;p3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2676403" y="1462744"/>
            <a:ext cx="314930" cy="50390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0" name="Google Shape;260;p3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3353625" y="1621764"/>
            <a:ext cx="321543" cy="52880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1" name="Google Shape;261;p3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flipH="1">
            <a:off x="5082423" y="3297177"/>
            <a:ext cx="330237" cy="5388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2" name="Google Shape;262;p3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3175416" y="2157738"/>
            <a:ext cx="326912" cy="53459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3" name="Google Shape;263;p3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flipH="1">
            <a:off x="7407663" y="2597868"/>
            <a:ext cx="307153" cy="53700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4" name="Google Shape;264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131998" y="1736161"/>
            <a:ext cx="305854" cy="50483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5" name="Google Shape;265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246463" y="2370641"/>
            <a:ext cx="297116" cy="493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6" name="Google Shape;266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4710620" y="1280719"/>
            <a:ext cx="314592" cy="51261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7" name="Google Shape;267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6581095" y="1947441"/>
            <a:ext cx="314593" cy="52167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8" name="Google Shape;268;p3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2602842" y="3897323"/>
            <a:ext cx="314930" cy="50390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9" name="Google Shape;269;p3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6416847" y="3544660"/>
            <a:ext cx="321543" cy="52880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0" name="Google Shape;270;p3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flipH="1">
            <a:off x="2340451" y="3008814"/>
            <a:ext cx="330237" cy="5388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1" name="Google Shape;271;p3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6973430" y="2822471"/>
            <a:ext cx="326912" cy="53459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2" name="Google Shape;272;p3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flipH="1">
            <a:off x="3818707" y="2370641"/>
            <a:ext cx="307153" cy="53700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3" name="Google Shape;273;p3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flipH="1">
            <a:off x="1619252" y="2405017"/>
            <a:ext cx="330237" cy="5388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4" name="Google Shape;274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4905024" y="1549952"/>
            <a:ext cx="314593" cy="52167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5" name="Google Shape;275;p3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flipH="1">
            <a:off x="5309931" y="2864583"/>
            <a:ext cx="307153" cy="53700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4"/>
          <p:cNvSpPr txBox="1">
            <a:spLocks noGrp="1"/>
          </p:cNvSpPr>
          <p:nvPr>
            <p:ph type="title"/>
          </p:nvPr>
        </p:nvSpPr>
        <p:spPr>
          <a:xfrm>
            <a:off x="1853025" y="144775"/>
            <a:ext cx="697920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Cílový stav?</a:t>
            </a:r>
            <a:endParaRPr/>
          </a:p>
        </p:txBody>
      </p:sp>
      <p:pic>
        <p:nvPicPr>
          <p:cNvPr id="281" name="Google Shape;281;p34" descr="https://www.cuzk.cz/App_Themes/CUZK/images/images/mapa_transpare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2525" y="876470"/>
            <a:ext cx="6979200" cy="4030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001631" y="734686"/>
            <a:ext cx="858729" cy="150133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3" name="Google Shape;283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950756" y="3314757"/>
            <a:ext cx="909588" cy="150133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4" name="Google Shape;284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6644695" y="389336"/>
            <a:ext cx="921371" cy="150133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85" name="Google Shape;285;p34"/>
          <p:cNvSpPr/>
          <p:nvPr/>
        </p:nvSpPr>
        <p:spPr>
          <a:xfrm rot="-2091470">
            <a:off x="4207521" y="1687639"/>
            <a:ext cx="2686416" cy="55517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4"/>
          <p:cNvSpPr/>
          <p:nvPr/>
        </p:nvSpPr>
        <p:spPr>
          <a:xfrm rot="-9133242">
            <a:off x="1701330" y="1815337"/>
            <a:ext cx="3007292" cy="5550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4"/>
          <p:cNvSpPr/>
          <p:nvPr/>
        </p:nvSpPr>
        <p:spPr>
          <a:xfrm rot="9442867">
            <a:off x="1794924" y="3037159"/>
            <a:ext cx="2705931" cy="5551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8915" y="2259652"/>
            <a:ext cx="2809256" cy="1432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5"/>
          <p:cNvSpPr txBox="1">
            <a:spLocks noGrp="1"/>
          </p:cNvSpPr>
          <p:nvPr>
            <p:ph type="title"/>
          </p:nvPr>
        </p:nvSpPr>
        <p:spPr>
          <a:xfrm>
            <a:off x="1853025" y="144775"/>
            <a:ext cx="697920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Otevřené formální normy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 samosprávy</a:t>
            </a:r>
            <a:endParaRPr/>
          </a:p>
        </p:txBody>
      </p:sp>
      <p:sp>
        <p:nvSpPr>
          <p:cNvPr id="293" name="Google Shape;293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/>
              <a:t>Pojďte s námi spolupracovat!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Děkuji za pozornost</a:t>
            </a:r>
            <a:endParaRPr/>
          </a:p>
        </p:txBody>
      </p:sp>
      <p:sp>
        <p:nvSpPr>
          <p:cNvPr id="314" name="Google Shape;314;p38"/>
          <p:cNvSpPr txBox="1"/>
          <p:nvPr/>
        </p:nvSpPr>
        <p:spPr>
          <a:xfrm>
            <a:off x="4572000" y="3353400"/>
            <a:ext cx="3586500" cy="14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A9E2"/>
                </a:solidFill>
              </a:rPr>
              <a:t>Jakub Malina</a:t>
            </a:r>
            <a:endParaRPr sz="2400" b="1">
              <a:solidFill>
                <a:srgbClr val="00A9E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A9E2"/>
                </a:solidFill>
              </a:rPr>
              <a:t>jakub.malina@mvcr.cz</a:t>
            </a:r>
            <a:endParaRPr sz="2400">
              <a:solidFill>
                <a:srgbClr val="00A9E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A9E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1853025" y="144775"/>
            <a:ext cx="697920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Legislativa</a:t>
            </a:r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>
                <a:solidFill>
                  <a:schemeClr val="dk1"/>
                </a:solidFill>
              </a:rPr>
              <a:t>Zákon č. 106/1999 Sb., o svobodném přístupu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k informacím</a:t>
            </a:r>
            <a:endParaRPr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i="1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i="1">
                <a:solidFill>
                  <a:schemeClr val="dk1"/>
                </a:solidFill>
              </a:rPr>
              <a:t>§3 (11)</a:t>
            </a:r>
            <a:endParaRPr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i="1">
                <a:solidFill>
                  <a:schemeClr val="dk1"/>
                </a:solidFill>
              </a:rPr>
              <a:t>„…informace zveřejňované způsobem umožňujícím dálkový přístup v otevřeném a strojově čitelném formátu, jejichž způsob ani účel následného využití není omezen a které jsou evidovány v národním katalogu otevřených dat.“</a:t>
            </a:r>
            <a:endParaRPr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i="1">
              <a:solidFill>
                <a:schemeClr val="dk1"/>
              </a:solidFill>
            </a:endParaRPr>
          </a:p>
          <a:p>
            <a:pPr marL="342900" lvl="0" indent="-266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>
                <a:solidFill>
                  <a:schemeClr val="dk1"/>
                </a:solidFill>
              </a:rPr>
              <a:t>Nařízení vlády č. 425/2016 Sb., o seznamu informací zveřejňovaných jako otevřená data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1853025" y="144775"/>
            <a:ext cx="697920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Novela nařízení vlády č. 425/2016 Sb.</a:t>
            </a:r>
            <a:endParaRPr/>
          </a:p>
        </p:txBody>
      </p:sp>
      <p:grpSp>
        <p:nvGrpSpPr>
          <p:cNvPr id="86" name="Google Shape;86;p16"/>
          <p:cNvGrpSpPr/>
          <p:nvPr/>
        </p:nvGrpSpPr>
        <p:grpSpPr>
          <a:xfrm>
            <a:off x="304573" y="1439542"/>
            <a:ext cx="8534863" cy="2793714"/>
            <a:chOff x="304573" y="1439542"/>
            <a:chExt cx="8534863" cy="2793714"/>
          </a:xfrm>
        </p:grpSpPr>
        <p:sp>
          <p:nvSpPr>
            <p:cNvPr id="87" name="Google Shape;87;p16"/>
            <p:cNvSpPr/>
            <p:nvPr/>
          </p:nvSpPr>
          <p:spPr>
            <a:xfrm>
              <a:off x="304573" y="1439554"/>
              <a:ext cx="2777400" cy="607800"/>
            </a:xfrm>
            <a:prstGeom prst="rect">
              <a:avLst/>
            </a:prstGeom>
            <a:solidFill>
              <a:srgbClr val="00A9E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8" name="Google Shape;88;p16"/>
            <p:cNvSpPr txBox="1"/>
            <p:nvPr/>
          </p:nvSpPr>
          <p:spPr>
            <a:xfrm>
              <a:off x="304573" y="1439554"/>
              <a:ext cx="2777400" cy="6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Rejstřík škol (MŠMT)</a:t>
              </a:r>
              <a:endParaRPr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6"/>
            <p:cNvSpPr/>
            <p:nvPr/>
          </p:nvSpPr>
          <p:spPr>
            <a:xfrm>
              <a:off x="3183301" y="1439554"/>
              <a:ext cx="2777400" cy="607800"/>
            </a:xfrm>
            <a:prstGeom prst="rect">
              <a:avLst/>
            </a:prstGeom>
            <a:solidFill>
              <a:srgbClr val="00A9E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0" name="Google Shape;90;p16"/>
            <p:cNvSpPr txBox="1"/>
            <p:nvPr/>
          </p:nvSpPr>
          <p:spPr>
            <a:xfrm>
              <a:off x="3183301" y="1439554"/>
              <a:ext cx="2777400" cy="6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Registr práv a povinností (MVČR)</a:t>
              </a:r>
              <a:endParaRPr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6"/>
            <p:cNvSpPr/>
            <p:nvPr/>
          </p:nvSpPr>
          <p:spPr>
            <a:xfrm>
              <a:off x="6062023" y="1439542"/>
              <a:ext cx="2777400" cy="607800"/>
            </a:xfrm>
            <a:prstGeom prst="rect">
              <a:avLst/>
            </a:prstGeom>
            <a:solidFill>
              <a:srgbClr val="00A9E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2" name="Google Shape;92;p16"/>
            <p:cNvSpPr txBox="1"/>
            <p:nvPr/>
          </p:nvSpPr>
          <p:spPr>
            <a:xfrm>
              <a:off x="6062023" y="1439542"/>
              <a:ext cx="2777400" cy="6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RÚIAN (ČÚZK)</a:t>
              </a:r>
              <a:endParaRPr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3183301" y="2148742"/>
              <a:ext cx="2777400" cy="607800"/>
            </a:xfrm>
            <a:prstGeom prst="rect">
              <a:avLst/>
            </a:prstGeom>
            <a:solidFill>
              <a:srgbClr val="00A9E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4" name="Google Shape;94;p16"/>
            <p:cNvSpPr txBox="1"/>
            <p:nvPr/>
          </p:nvSpPr>
          <p:spPr>
            <a:xfrm>
              <a:off x="3183301" y="2148742"/>
              <a:ext cx="2777400" cy="6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Poskytovatelé zdravotních služeb (MZČR)</a:t>
              </a:r>
              <a:endParaRPr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304573" y="2163306"/>
              <a:ext cx="2777400" cy="607800"/>
            </a:xfrm>
            <a:prstGeom prst="rect">
              <a:avLst/>
            </a:prstGeom>
            <a:solidFill>
              <a:srgbClr val="00A9E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6" name="Google Shape;96;p16"/>
            <p:cNvSpPr txBox="1"/>
            <p:nvPr/>
          </p:nvSpPr>
          <p:spPr>
            <a:xfrm>
              <a:off x="304573" y="2163306"/>
              <a:ext cx="2777400" cy="6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Léčivé přípravky a zdravotnické prostředky (SÚKL)</a:t>
              </a:r>
              <a:endParaRPr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6062001" y="2148756"/>
              <a:ext cx="2777400" cy="607800"/>
            </a:xfrm>
            <a:prstGeom prst="rect">
              <a:avLst/>
            </a:prstGeom>
            <a:solidFill>
              <a:srgbClr val="00A9E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8" name="Google Shape;98;p16"/>
            <p:cNvSpPr txBox="1"/>
            <p:nvPr/>
          </p:nvSpPr>
          <p:spPr>
            <a:xfrm>
              <a:off x="6062001" y="2148756"/>
              <a:ext cx="2777400" cy="6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Seznamy znalců a tlumočníků (MSp)</a:t>
              </a:r>
              <a:endParaRPr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304585" y="2887069"/>
              <a:ext cx="2777400" cy="607800"/>
            </a:xfrm>
            <a:prstGeom prst="rect">
              <a:avLst/>
            </a:prstGeom>
            <a:solidFill>
              <a:srgbClr val="00A9E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0" name="Google Shape;100;p16"/>
            <p:cNvSpPr txBox="1"/>
            <p:nvPr/>
          </p:nvSpPr>
          <p:spPr>
            <a:xfrm>
              <a:off x="304585" y="2887069"/>
              <a:ext cx="2777400" cy="6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Poskytovatelé pomoci obětem trestných činů (MSp)</a:t>
              </a:r>
              <a:endParaRPr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3163750" y="2887075"/>
              <a:ext cx="2796900" cy="607800"/>
            </a:xfrm>
            <a:prstGeom prst="rect">
              <a:avLst/>
            </a:prstGeom>
            <a:solidFill>
              <a:srgbClr val="00A9E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2" name="Google Shape;102;p16"/>
            <p:cNvSpPr txBox="1"/>
            <p:nvPr/>
          </p:nvSpPr>
          <p:spPr>
            <a:xfrm>
              <a:off x="3163751" y="2887082"/>
              <a:ext cx="2777400" cy="6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Regulované subjekty finančního trhu (ČNB)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6062035" y="2887096"/>
              <a:ext cx="2777400" cy="607800"/>
            </a:xfrm>
            <a:prstGeom prst="rect">
              <a:avLst/>
            </a:prstGeom>
            <a:solidFill>
              <a:srgbClr val="00A9E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4" name="Google Shape;104;p16"/>
            <p:cNvSpPr txBox="1"/>
            <p:nvPr/>
          </p:nvSpPr>
          <p:spPr>
            <a:xfrm>
              <a:off x="6062035" y="2887096"/>
              <a:ext cx="2777400" cy="6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Informace z registru směnárníků (ČNB)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304576" y="3610859"/>
              <a:ext cx="2777400" cy="607800"/>
            </a:xfrm>
            <a:prstGeom prst="rect">
              <a:avLst/>
            </a:prstGeom>
            <a:solidFill>
              <a:srgbClr val="00A9E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6" name="Google Shape;106;p16"/>
            <p:cNvSpPr txBox="1"/>
            <p:nvPr/>
          </p:nvSpPr>
          <p:spPr>
            <a:xfrm>
              <a:off x="304576" y="3610859"/>
              <a:ext cx="2777400" cy="6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Seznamy bank a poboček zahraničních bank (ČNB)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3163750" y="3625425"/>
              <a:ext cx="2796900" cy="607800"/>
            </a:xfrm>
            <a:prstGeom prst="rect">
              <a:avLst/>
            </a:prstGeom>
            <a:solidFill>
              <a:srgbClr val="00A9E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8" name="Google Shape;108;p16"/>
            <p:cNvSpPr txBox="1"/>
            <p:nvPr/>
          </p:nvSpPr>
          <p:spPr>
            <a:xfrm>
              <a:off x="3163748" y="3625434"/>
              <a:ext cx="2777400" cy="6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Evidence registrovaných léčivých přípravků (SÚKL)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6062035" y="3625457"/>
              <a:ext cx="2777400" cy="607800"/>
            </a:xfrm>
            <a:prstGeom prst="rect">
              <a:avLst/>
            </a:prstGeom>
            <a:solidFill>
              <a:srgbClr val="00A9E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0" name="Google Shape;110;p16"/>
            <p:cNvSpPr txBox="1"/>
            <p:nvPr/>
          </p:nvSpPr>
          <p:spPr>
            <a:xfrm>
              <a:off x="6062035" y="3625457"/>
              <a:ext cx="2777400" cy="6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Registry osob zacházející           se zdravotnickými prostředky (SÚKL)</a:t>
              </a: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1853025" y="144775"/>
            <a:ext cx="697920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Portál otevřených dat</a:t>
            </a:r>
            <a:endParaRPr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025" y="654161"/>
            <a:ext cx="5272402" cy="4269021"/>
          </a:xfrm>
          <a:prstGeom prst="rect">
            <a:avLst/>
          </a:prstGeom>
        </p:spPr>
      </p:pic>
      <p:sp>
        <p:nvSpPr>
          <p:cNvPr id="5" name="Google Shape;193;p28"/>
          <p:cNvSpPr txBox="1">
            <a:spLocks noGrp="1"/>
          </p:cNvSpPr>
          <p:nvPr>
            <p:ph type="body" idx="1"/>
          </p:nvPr>
        </p:nvSpPr>
        <p:spPr>
          <a:xfrm>
            <a:off x="1179991" y="1377762"/>
            <a:ext cx="8520600" cy="39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4"/>
              </a:rPr>
              <a:t>https://data.gov.cz</a:t>
            </a:r>
            <a:r>
              <a:rPr lang="en" u="sng" dirty="0" smtClean="0">
                <a:solidFill>
                  <a:schemeClr val="hlink"/>
                </a:solidFill>
                <a:hlinkClick r:id="rId4"/>
              </a:rPr>
              <a:t>/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1853025" y="144775"/>
            <a:ext cx="697920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Národní katalog otevřených dat</a:t>
            </a:r>
            <a:endParaRPr/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400" y="940602"/>
            <a:ext cx="6953396" cy="38209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93;p28"/>
          <p:cNvSpPr txBox="1">
            <a:spLocks noGrp="1"/>
          </p:cNvSpPr>
          <p:nvPr>
            <p:ph type="body" idx="1"/>
          </p:nvPr>
        </p:nvSpPr>
        <p:spPr>
          <a:xfrm>
            <a:off x="623400" y="1450649"/>
            <a:ext cx="8520600" cy="39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4"/>
              </a:rPr>
              <a:t>https://data.gov.cz</a:t>
            </a:r>
            <a:r>
              <a:rPr lang="en" u="sng" dirty="0" smtClean="0">
                <a:solidFill>
                  <a:schemeClr val="hlink"/>
                </a:solidFill>
                <a:hlinkClick r:id="rId4"/>
              </a:rPr>
              <a:t>/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1853025" y="144775"/>
            <a:ext cx="697920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Národní katalog otevřených dat</a:t>
            </a:r>
            <a:endParaRPr/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3125" y="1017775"/>
            <a:ext cx="4737759" cy="382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1853025" y="144775"/>
            <a:ext cx="697920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Informační portál otevřených dat</a:t>
            </a:r>
            <a:endParaRPr/>
          </a:p>
        </p:txBody>
      </p:sp>
      <p:pic>
        <p:nvPicPr>
          <p:cNvPr id="134" name="Google Shape;1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238" y="1017775"/>
            <a:ext cx="8001516" cy="382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1853025" y="144775"/>
            <a:ext cx="697920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Podpora ze strany MV ČR</a:t>
            </a:r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Implementace strategií v oblasti otevřených dat II.</a:t>
            </a:r>
            <a:endParaRPr sz="24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Vzdělávat VS a pomáhat při publikaci otevřených dat 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Zlepšovat stav otevřených dat v ČR</a:t>
            </a:r>
            <a:endParaRPr sz="1800"/>
          </a:p>
        </p:txBody>
      </p:sp>
      <p:grpSp>
        <p:nvGrpSpPr>
          <p:cNvPr id="141" name="Google Shape;141;p21"/>
          <p:cNvGrpSpPr/>
          <p:nvPr/>
        </p:nvGrpSpPr>
        <p:grpSpPr>
          <a:xfrm>
            <a:off x="899564" y="2965002"/>
            <a:ext cx="7344861" cy="1377300"/>
            <a:chOff x="0" y="300981"/>
            <a:chExt cx="7344861" cy="1377300"/>
          </a:xfrm>
        </p:grpSpPr>
        <p:sp>
          <p:nvSpPr>
            <p:cNvPr id="142" name="Google Shape;142;p21"/>
            <p:cNvSpPr/>
            <p:nvPr/>
          </p:nvSpPr>
          <p:spPr>
            <a:xfrm>
              <a:off x="0" y="300981"/>
              <a:ext cx="2295300" cy="1377300"/>
            </a:xfrm>
            <a:prstGeom prst="rect">
              <a:avLst/>
            </a:prstGeom>
            <a:solidFill>
              <a:srgbClr val="4BACC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1"/>
            <p:cNvSpPr txBox="1"/>
            <p:nvPr/>
          </p:nvSpPr>
          <p:spPr>
            <a:xfrm>
              <a:off x="0" y="300981"/>
              <a:ext cx="2295300" cy="1377300"/>
            </a:xfrm>
            <a:prstGeom prst="rect">
              <a:avLst/>
            </a:prstGeom>
            <a:solidFill>
              <a:srgbClr val="4BACC6"/>
            </a:solidFill>
            <a:ln>
              <a:noFill/>
            </a:ln>
          </p:spPr>
          <p:txBody>
            <a:bodyPr spcFirstLastPara="1" wrap="square" lIns="129525" tIns="129525" rIns="129525" bIns="12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50"/>
                <a:buFont typeface="Arial"/>
                <a:buNone/>
              </a:pPr>
              <a:r>
                <a:rPr lang="en" sz="3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Školení</a:t>
              </a:r>
              <a:endParaRPr/>
            </a:p>
          </p:txBody>
        </p:sp>
        <p:sp>
          <p:nvSpPr>
            <p:cNvPr id="144" name="Google Shape;144;p21"/>
            <p:cNvSpPr/>
            <p:nvPr/>
          </p:nvSpPr>
          <p:spPr>
            <a:xfrm>
              <a:off x="2524780" y="300981"/>
              <a:ext cx="2295300" cy="1377300"/>
            </a:xfrm>
            <a:prstGeom prst="rect">
              <a:avLst/>
            </a:prstGeom>
            <a:solidFill>
              <a:srgbClr val="4BACC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1"/>
            <p:cNvSpPr txBox="1"/>
            <p:nvPr/>
          </p:nvSpPr>
          <p:spPr>
            <a:xfrm>
              <a:off x="2524780" y="300981"/>
              <a:ext cx="2295300" cy="1377300"/>
            </a:xfrm>
            <a:prstGeom prst="rect">
              <a:avLst/>
            </a:prstGeom>
            <a:solidFill>
              <a:srgbClr val="4BACC6"/>
            </a:solidFill>
            <a:ln>
              <a:noFill/>
            </a:ln>
          </p:spPr>
          <p:txBody>
            <a:bodyPr spcFirstLastPara="1" wrap="square" lIns="129525" tIns="129525" rIns="129525" bIns="12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50"/>
                <a:buFont typeface="Arial"/>
                <a:buNone/>
              </a:pPr>
              <a:r>
                <a:rPr lang="en" sz="3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Konzultace</a:t>
              </a:r>
              <a:endParaRPr/>
            </a:p>
          </p:txBody>
        </p:sp>
        <p:sp>
          <p:nvSpPr>
            <p:cNvPr id="146" name="Google Shape;146;p21"/>
            <p:cNvSpPr/>
            <p:nvPr/>
          </p:nvSpPr>
          <p:spPr>
            <a:xfrm>
              <a:off x="5049561" y="300981"/>
              <a:ext cx="2295300" cy="1377300"/>
            </a:xfrm>
            <a:prstGeom prst="rect">
              <a:avLst/>
            </a:prstGeom>
            <a:solidFill>
              <a:srgbClr val="4BACC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1"/>
            <p:cNvSpPr txBox="1"/>
            <p:nvPr/>
          </p:nvSpPr>
          <p:spPr>
            <a:xfrm>
              <a:off x="5049561" y="300981"/>
              <a:ext cx="2295300" cy="1377300"/>
            </a:xfrm>
            <a:prstGeom prst="rect">
              <a:avLst/>
            </a:prstGeom>
            <a:solidFill>
              <a:srgbClr val="4BACC6"/>
            </a:solidFill>
            <a:ln>
              <a:noFill/>
            </a:ln>
          </p:spPr>
          <p:txBody>
            <a:bodyPr spcFirstLastPara="1" wrap="square" lIns="129525" tIns="129525" rIns="129525" bIns="12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50"/>
                <a:buFont typeface="Arial"/>
                <a:buNone/>
              </a:pPr>
              <a:r>
                <a:rPr lang="en" sz="3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Workshopy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670</Words>
  <PresentationFormat>Předvádění na obrazovce (16:9)</PresentationFormat>
  <Paragraphs>127</Paragraphs>
  <Slides>25</Slides>
  <Notes>25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Simple Light</vt:lpstr>
      <vt:lpstr>Otevřená data v České republice</vt:lpstr>
      <vt:lpstr>Co to jsou otevřená data?  </vt:lpstr>
      <vt:lpstr>Legislativa</vt:lpstr>
      <vt:lpstr>Novela nařízení vlády č. 425/2016 Sb.</vt:lpstr>
      <vt:lpstr>Portál otevřených dat</vt:lpstr>
      <vt:lpstr>Národní katalog otevřených dat</vt:lpstr>
      <vt:lpstr>Národní katalog otevřených dat</vt:lpstr>
      <vt:lpstr>Informační portál otevřených dat</vt:lpstr>
      <vt:lpstr>Podpora ze strany MV ČR</vt:lpstr>
      <vt:lpstr>Snímek 10</vt:lpstr>
      <vt:lpstr>Otevřená data a smart cities</vt:lpstr>
      <vt:lpstr>Smart cities chytře</vt:lpstr>
      <vt:lpstr>Akce v regionu</vt:lpstr>
      <vt:lpstr>Akce v regionu</vt:lpstr>
      <vt:lpstr>Otevřené formální normy</vt:lpstr>
      <vt:lpstr>Otevřené formální normy</vt:lpstr>
      <vt:lpstr>Otevřené formální normy</vt:lpstr>
      <vt:lpstr>Přínosy standardizace pro VS  </vt:lpstr>
      <vt:lpstr>Výhody standardizace pro samosprávy</vt:lpstr>
      <vt:lpstr>Aplikace „město v mobilu“</vt:lpstr>
      <vt:lpstr>Aplikace „Město v mobilu“</vt:lpstr>
      <vt:lpstr>Cílový stav?</vt:lpstr>
      <vt:lpstr>Cílový stav?</vt:lpstr>
      <vt:lpstr>Otevřené formální normy pro samosprávy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2019-11-08T14:06:59Z</dcterms:modified>
</cp:coreProperties>
</file>